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87" r:id="rId3"/>
    <p:sldId id="289" r:id="rId4"/>
    <p:sldId id="288" r:id="rId5"/>
    <p:sldId id="283" r:id="rId6"/>
    <p:sldId id="284" r:id="rId7"/>
    <p:sldId id="286" r:id="rId8"/>
    <p:sldId id="282" r:id="rId9"/>
    <p:sldId id="263" r:id="rId10"/>
    <p:sldId id="266" r:id="rId11"/>
    <p:sldId id="290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alla%20zuanna\Desktop\lista%20monti\migrazioni\pop%202015%20e%202050%20EUR%20ITA%20LLD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la%20zuanna\Desktop\lista%20monti\migrazioni\pop%202015%20e%202050%20EUR%20ITA%20LLD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la%20zuanna\Desktop\lista%20monti\migrazioni\pop%202015%20e%202050%20EUR%20ITA%20LLD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la%20zuanna\AppData\Local\Temp\Indicatori_demografici_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11704735345581817"/>
          <c:y val="0"/>
          <c:w val="0.89831835083114586"/>
          <c:h val="0.7661158284503794"/>
        </c:manualLayout>
      </c:layout>
      <c:barChart>
        <c:barDir val="bar"/>
        <c:grouping val="clustered"/>
        <c:ser>
          <c:idx val="0"/>
          <c:order val="0"/>
          <c:tx>
            <c:strRef>
              <c:f>Foglio1!$A$14:$B$14</c:f>
              <c:strCache>
                <c:ptCount val="1"/>
                <c:pt idx="0">
                  <c:v>EUROPE 2015</c:v>
                </c:pt>
              </c:strCache>
            </c:strRef>
          </c:tx>
          <c:cat>
            <c:strRef>
              <c:f>Foglio1!$C$13:$G$13</c:f>
              <c:strCache>
                <c:ptCount val="5"/>
                <c:pt idx="0">
                  <c:v>0-19</c:v>
                </c:pt>
                <c:pt idx="1">
                  <c:v>20-39</c:v>
                </c:pt>
                <c:pt idx="2">
                  <c:v>40-59</c:v>
                </c:pt>
                <c:pt idx="3">
                  <c:v>60-79</c:v>
                </c:pt>
                <c:pt idx="4">
                  <c:v>80+</c:v>
                </c:pt>
              </c:strCache>
            </c:strRef>
          </c:cat>
          <c:val>
            <c:numRef>
              <c:f>Foglio1!$C$14:$G$14</c:f>
              <c:numCache>
                <c:formatCode>#\ ###\ ###\ ##0;\-#\ ###\ ###\ ##0;0</c:formatCode>
                <c:ptCount val="5"/>
                <c:pt idx="0">
                  <c:v>153362.50400000002</c:v>
                </c:pt>
                <c:pt idx="1">
                  <c:v>198798.34600000002</c:v>
                </c:pt>
                <c:pt idx="2">
                  <c:v>209639.628</c:v>
                </c:pt>
                <c:pt idx="3">
                  <c:v>140954.462</c:v>
                </c:pt>
                <c:pt idx="4">
                  <c:v>34133.402000000002</c:v>
                </c:pt>
              </c:numCache>
            </c:numRef>
          </c:val>
        </c:ser>
        <c:ser>
          <c:idx val="1"/>
          <c:order val="1"/>
          <c:tx>
            <c:strRef>
              <c:f>Foglio1!$A$15:$B$15</c:f>
              <c:strCache>
                <c:ptCount val="1"/>
                <c:pt idx="0">
                  <c:v>EUROPE 2050</c:v>
                </c:pt>
              </c:strCache>
            </c:strRef>
          </c:tx>
          <c:cat>
            <c:strRef>
              <c:f>Foglio1!$C$13:$G$13</c:f>
              <c:strCache>
                <c:ptCount val="5"/>
                <c:pt idx="0">
                  <c:v>0-19</c:v>
                </c:pt>
                <c:pt idx="1">
                  <c:v>20-39</c:v>
                </c:pt>
                <c:pt idx="2">
                  <c:v>40-59</c:v>
                </c:pt>
                <c:pt idx="3">
                  <c:v>60-79</c:v>
                </c:pt>
                <c:pt idx="4">
                  <c:v>80+</c:v>
                </c:pt>
              </c:strCache>
            </c:strRef>
          </c:cat>
          <c:val>
            <c:numRef>
              <c:f>Foglio1!$C$15:$G$15</c:f>
              <c:numCache>
                <c:formatCode>#\ ###\ ###\ ##0;\-#\ ###\ ###\ ##0;0</c:formatCode>
                <c:ptCount val="5"/>
                <c:pt idx="0">
                  <c:v>131136.476</c:v>
                </c:pt>
                <c:pt idx="1">
                  <c:v>144344.58099999998</c:v>
                </c:pt>
                <c:pt idx="2">
                  <c:v>149324.807</c:v>
                </c:pt>
                <c:pt idx="3">
                  <c:v>164281.83099999998</c:v>
                </c:pt>
                <c:pt idx="4">
                  <c:v>66572.508000000002</c:v>
                </c:pt>
              </c:numCache>
            </c:numRef>
          </c:val>
        </c:ser>
        <c:axId val="90660864"/>
        <c:axId val="90662400"/>
      </c:barChart>
      <c:catAx>
        <c:axId val="90660864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1"/>
            </a:pPr>
            <a:endParaRPr lang="it-IT"/>
          </a:p>
        </c:txPr>
        <c:crossAx val="90662400"/>
        <c:crosses val="autoZero"/>
        <c:auto val="1"/>
        <c:lblAlgn val="ctr"/>
        <c:lblOffset val="100"/>
      </c:catAx>
      <c:valAx>
        <c:axId val="90662400"/>
        <c:scaling>
          <c:orientation val="minMax"/>
        </c:scaling>
        <c:axPos val="b"/>
        <c:majorGridlines/>
        <c:numFmt formatCode="#\ ###\ ###\ ##0;\-#\ ###\ ###\ ##0;0" sourceLinked="1"/>
        <c:tickLblPos val="nextTo"/>
        <c:txPr>
          <a:bodyPr/>
          <a:lstStyle/>
          <a:p>
            <a:pPr>
              <a:defRPr sz="2400" b="1"/>
            </a:pPr>
            <a:endParaRPr lang="it-IT"/>
          </a:p>
        </c:txPr>
        <c:crossAx val="906608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 b="1"/>
          </a:pPr>
          <a:endParaRPr lang="it-IT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bar"/>
        <c:grouping val="clustered"/>
        <c:ser>
          <c:idx val="0"/>
          <c:order val="0"/>
          <c:tx>
            <c:strRef>
              <c:f>Foglio1!$A$18:$B$18</c:f>
              <c:strCache>
                <c:ptCount val="1"/>
                <c:pt idx="0">
                  <c:v>Italy 2015</c:v>
                </c:pt>
              </c:strCache>
            </c:strRef>
          </c:tx>
          <c:cat>
            <c:strRef>
              <c:f>Foglio1!$C$17:$G$17</c:f>
              <c:strCache>
                <c:ptCount val="5"/>
                <c:pt idx="0">
                  <c:v>0-19</c:v>
                </c:pt>
                <c:pt idx="1">
                  <c:v>20-39</c:v>
                </c:pt>
                <c:pt idx="2">
                  <c:v>40-59</c:v>
                </c:pt>
                <c:pt idx="3">
                  <c:v>60-79</c:v>
                </c:pt>
                <c:pt idx="4">
                  <c:v>80+</c:v>
                </c:pt>
              </c:strCache>
            </c:strRef>
          </c:cat>
          <c:val>
            <c:numRef>
              <c:f>Foglio1!$C$18:$G$18</c:f>
              <c:numCache>
                <c:formatCode>#\ ###\ ###\ ##0;\-#\ ###\ ###\ ##0;0</c:formatCode>
                <c:ptCount val="5"/>
                <c:pt idx="0">
                  <c:v>11239.841</c:v>
                </c:pt>
                <c:pt idx="1">
                  <c:v>13668.630000000006</c:v>
                </c:pt>
                <c:pt idx="2">
                  <c:v>18394.932000000001</c:v>
                </c:pt>
                <c:pt idx="3">
                  <c:v>12841.764000000006</c:v>
                </c:pt>
                <c:pt idx="4">
                  <c:v>4050.1690000000003</c:v>
                </c:pt>
              </c:numCache>
            </c:numRef>
          </c:val>
        </c:ser>
        <c:ser>
          <c:idx val="1"/>
          <c:order val="1"/>
          <c:tx>
            <c:strRef>
              <c:f>Foglio1!$A$19:$B$19</c:f>
              <c:strCache>
                <c:ptCount val="1"/>
                <c:pt idx="0">
                  <c:v>Italy 2050</c:v>
                </c:pt>
              </c:strCache>
            </c:strRef>
          </c:tx>
          <c:cat>
            <c:strRef>
              <c:f>Foglio1!$C$17:$G$17</c:f>
              <c:strCache>
                <c:ptCount val="5"/>
                <c:pt idx="0">
                  <c:v>0-19</c:v>
                </c:pt>
                <c:pt idx="1">
                  <c:v>20-39</c:v>
                </c:pt>
                <c:pt idx="2">
                  <c:v>40-59</c:v>
                </c:pt>
                <c:pt idx="3">
                  <c:v>60-79</c:v>
                </c:pt>
                <c:pt idx="4">
                  <c:v>80+</c:v>
                </c:pt>
              </c:strCache>
            </c:strRef>
          </c:cat>
          <c:val>
            <c:numRef>
              <c:f>Foglio1!$C$19:$G$19</c:f>
              <c:numCache>
                <c:formatCode>#\ ###\ ###\ ##0;\-#\ ###\ ###\ ##0;0</c:formatCode>
                <c:ptCount val="5"/>
                <c:pt idx="0">
                  <c:v>9316.9509999999555</c:v>
                </c:pt>
                <c:pt idx="1">
                  <c:v>10032.864999999971</c:v>
                </c:pt>
                <c:pt idx="2">
                  <c:v>11246.532000000008</c:v>
                </c:pt>
                <c:pt idx="3">
                  <c:v>13953.669000000002</c:v>
                </c:pt>
                <c:pt idx="4">
                  <c:v>8161.7080000000005</c:v>
                </c:pt>
              </c:numCache>
            </c:numRef>
          </c:val>
        </c:ser>
        <c:axId val="90784512"/>
        <c:axId val="90786048"/>
      </c:barChart>
      <c:catAx>
        <c:axId val="90784512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1"/>
            </a:pPr>
            <a:endParaRPr lang="it-IT"/>
          </a:p>
        </c:txPr>
        <c:crossAx val="90786048"/>
        <c:crosses val="autoZero"/>
        <c:auto val="1"/>
        <c:lblAlgn val="ctr"/>
        <c:lblOffset val="100"/>
      </c:catAx>
      <c:valAx>
        <c:axId val="90786048"/>
        <c:scaling>
          <c:orientation val="minMax"/>
        </c:scaling>
        <c:axPos val="b"/>
        <c:majorGridlines/>
        <c:numFmt formatCode="#\ ###\ ###\ ##0;\-#\ ###\ ###\ ##0;0" sourceLinked="1"/>
        <c:tickLblPos val="nextTo"/>
        <c:txPr>
          <a:bodyPr/>
          <a:lstStyle/>
          <a:p>
            <a:pPr>
              <a:defRPr sz="2400" b="1"/>
            </a:pPr>
            <a:endParaRPr lang="it-IT"/>
          </a:p>
        </c:txPr>
        <c:crossAx val="907845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 b="1"/>
          </a:pPr>
          <a:endParaRPr lang="it-IT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bar"/>
        <c:grouping val="clustered"/>
        <c:ser>
          <c:idx val="0"/>
          <c:order val="0"/>
          <c:tx>
            <c:strRef>
              <c:f>Foglio1!$A$10:$B$10</c:f>
              <c:strCache>
                <c:ptCount val="1"/>
                <c:pt idx="0">
                  <c:v>Least DC 2015</c:v>
                </c:pt>
              </c:strCache>
            </c:strRef>
          </c:tx>
          <c:cat>
            <c:strRef>
              <c:f>Foglio1!$C$9:$G$9</c:f>
              <c:strCache>
                <c:ptCount val="5"/>
                <c:pt idx="0">
                  <c:v>0-19</c:v>
                </c:pt>
                <c:pt idx="1">
                  <c:v>20-39</c:v>
                </c:pt>
                <c:pt idx="2">
                  <c:v>40-59</c:v>
                </c:pt>
                <c:pt idx="3">
                  <c:v>60-79</c:v>
                </c:pt>
                <c:pt idx="4">
                  <c:v>80+</c:v>
                </c:pt>
              </c:strCache>
            </c:strRef>
          </c:cat>
          <c:val>
            <c:numRef>
              <c:f>Foglio1!$C$10:$G$10</c:f>
              <c:numCache>
                <c:formatCode>#\ ###\ ###\ ##0;\-#\ ###\ ###\ ##0;0</c:formatCode>
                <c:ptCount val="5"/>
                <c:pt idx="0">
                  <c:v>472655.28700000001</c:v>
                </c:pt>
                <c:pt idx="1">
                  <c:v>285311.96799999999</c:v>
                </c:pt>
                <c:pt idx="2">
                  <c:v>135502.75899999999</c:v>
                </c:pt>
                <c:pt idx="3">
                  <c:v>47271.683000000005</c:v>
                </c:pt>
                <c:pt idx="4">
                  <c:v>4636.2840000000006</c:v>
                </c:pt>
              </c:numCache>
            </c:numRef>
          </c:val>
        </c:ser>
        <c:ser>
          <c:idx val="1"/>
          <c:order val="1"/>
          <c:tx>
            <c:strRef>
              <c:f>Foglio1!$A$11:$B$11</c:f>
              <c:strCache>
                <c:ptCount val="1"/>
                <c:pt idx="0">
                  <c:v>Least DC 2050</c:v>
                </c:pt>
              </c:strCache>
            </c:strRef>
          </c:tx>
          <c:cat>
            <c:strRef>
              <c:f>Foglio1!$C$9:$G$9</c:f>
              <c:strCache>
                <c:ptCount val="5"/>
                <c:pt idx="0">
                  <c:v>0-19</c:v>
                </c:pt>
                <c:pt idx="1">
                  <c:v>20-39</c:v>
                </c:pt>
                <c:pt idx="2">
                  <c:v>40-59</c:v>
                </c:pt>
                <c:pt idx="3">
                  <c:v>60-79</c:v>
                </c:pt>
                <c:pt idx="4">
                  <c:v>80+</c:v>
                </c:pt>
              </c:strCache>
            </c:strRef>
          </c:cat>
          <c:val>
            <c:numRef>
              <c:f>Foglio1!$C$11:$G$11</c:f>
              <c:numCache>
                <c:formatCode>#\ ###\ ###\ ##0;\-#\ ###\ ###\ ##0;0</c:formatCode>
                <c:ptCount val="5"/>
                <c:pt idx="0">
                  <c:v>722227.03</c:v>
                </c:pt>
                <c:pt idx="1">
                  <c:v>566194.93400000001</c:v>
                </c:pt>
                <c:pt idx="2">
                  <c:v>377537.75699999993</c:v>
                </c:pt>
                <c:pt idx="3">
                  <c:v>167573.37999999998</c:v>
                </c:pt>
                <c:pt idx="4">
                  <c:v>21223.353999999996</c:v>
                </c:pt>
              </c:numCache>
            </c:numRef>
          </c:val>
        </c:ser>
        <c:axId val="90798720"/>
        <c:axId val="90714496"/>
      </c:barChart>
      <c:catAx>
        <c:axId val="90798720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1"/>
            </a:pPr>
            <a:endParaRPr lang="it-IT"/>
          </a:p>
        </c:txPr>
        <c:crossAx val="90714496"/>
        <c:crosses val="autoZero"/>
        <c:auto val="1"/>
        <c:lblAlgn val="ctr"/>
        <c:lblOffset val="100"/>
      </c:catAx>
      <c:valAx>
        <c:axId val="90714496"/>
        <c:scaling>
          <c:orientation val="minMax"/>
        </c:scaling>
        <c:axPos val="b"/>
        <c:majorGridlines/>
        <c:numFmt formatCode="#\ ###\ ###\ ##0;\-#\ ###\ ###\ ##0;0" sourceLinked="1"/>
        <c:tickLblPos val="nextTo"/>
        <c:txPr>
          <a:bodyPr/>
          <a:lstStyle/>
          <a:p>
            <a:pPr>
              <a:defRPr sz="2400" b="1"/>
            </a:pPr>
            <a:endParaRPr lang="it-IT"/>
          </a:p>
        </c:txPr>
        <c:crossAx val="907987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 b="1"/>
          </a:pPr>
          <a:endParaRPr lang="it-IT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lineChart>
        <c:grouping val="standard"/>
        <c:ser>
          <c:idx val="0"/>
          <c:order val="0"/>
          <c:tx>
            <c:strRef>
              <c:f>crescita_naturale!$A$166</c:f>
              <c:strCache>
                <c:ptCount val="1"/>
                <c:pt idx="0">
                  <c:v>Tasso di crescita naturale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trendline>
            <c:trendlineType val="linear"/>
          </c:trendline>
          <c:cat>
            <c:numRef>
              <c:f>crescita_naturale!$B$165:$O$165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crescita_naturale!$B$166:$O$166</c:f>
              <c:numCache>
                <c:formatCode>0.0</c:formatCode>
                <c:ptCount val="14"/>
                <c:pt idx="0">
                  <c:v>-0.3000000000000001</c:v>
                </c:pt>
                <c:pt idx="1">
                  <c:v>-0.70000000000000018</c:v>
                </c:pt>
                <c:pt idx="2">
                  <c:v>0.3000000000000001</c:v>
                </c:pt>
                <c:pt idx="3">
                  <c:v>-0.2</c:v>
                </c:pt>
                <c:pt idx="4">
                  <c:v>0</c:v>
                </c:pt>
                <c:pt idx="5">
                  <c:v>-0.1</c:v>
                </c:pt>
                <c:pt idx="6">
                  <c:v>-0.1</c:v>
                </c:pt>
                <c:pt idx="7">
                  <c:v>-0.4</c:v>
                </c:pt>
                <c:pt idx="8">
                  <c:v>-0.4</c:v>
                </c:pt>
                <c:pt idx="9">
                  <c:v>-0.8</c:v>
                </c:pt>
                <c:pt idx="10">
                  <c:v>-1.3</c:v>
                </c:pt>
                <c:pt idx="11">
                  <c:v>-1.4</c:v>
                </c:pt>
                <c:pt idx="12">
                  <c:v>-1.6</c:v>
                </c:pt>
                <c:pt idx="13">
                  <c:v>-2.7</c:v>
                </c:pt>
              </c:numCache>
            </c:numRef>
          </c:val>
        </c:ser>
        <c:ser>
          <c:idx val="1"/>
          <c:order val="1"/>
          <c:tx>
            <c:strRef>
              <c:f>crescita_naturale!$A$167</c:f>
              <c:strCache>
                <c:ptCount val="1"/>
                <c:pt idx="0">
                  <c:v>Saldo migratorio con l'estero</c:v>
                </c:pt>
              </c:strCache>
            </c:strRef>
          </c:tx>
          <c:spPr>
            <a:ln w="50800"/>
          </c:spPr>
          <c:marker>
            <c:symbol val="none"/>
          </c:marker>
          <c:trendline>
            <c:trendlineType val="linear"/>
          </c:trendline>
          <c:cat>
            <c:numRef>
              <c:f>crescita_naturale!$B$165:$O$165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crescita_naturale!$B$167:$O$167</c:f>
              <c:numCache>
                <c:formatCode>0.0</c:formatCode>
                <c:ptCount val="14"/>
                <c:pt idx="0">
                  <c:v>2.8</c:v>
                </c:pt>
                <c:pt idx="1">
                  <c:v>7.1</c:v>
                </c:pt>
                <c:pt idx="2">
                  <c:v>6.3</c:v>
                </c:pt>
                <c:pt idx="3">
                  <c:v>3.5</c:v>
                </c:pt>
                <c:pt idx="4">
                  <c:v>2.7</c:v>
                </c:pt>
                <c:pt idx="5">
                  <c:v>7.5</c:v>
                </c:pt>
                <c:pt idx="6">
                  <c:v>6.1</c:v>
                </c:pt>
                <c:pt idx="7">
                  <c:v>3.6</c:v>
                </c:pt>
                <c:pt idx="8">
                  <c:v>3.4</c:v>
                </c:pt>
                <c:pt idx="9">
                  <c:v>2.8</c:v>
                </c:pt>
                <c:pt idx="10">
                  <c:v>4.0999999999999996</c:v>
                </c:pt>
                <c:pt idx="11">
                  <c:v>3</c:v>
                </c:pt>
                <c:pt idx="12">
                  <c:v>2.2999999999999998</c:v>
                </c:pt>
                <c:pt idx="13">
                  <c:v>2.2000000000000002</c:v>
                </c:pt>
              </c:numCache>
            </c:numRef>
          </c:val>
        </c:ser>
        <c:marker val="1"/>
        <c:axId val="90765568"/>
        <c:axId val="91099136"/>
      </c:lineChart>
      <c:catAx>
        <c:axId val="90765568"/>
        <c:scaling>
          <c:orientation val="minMax"/>
        </c:scaling>
        <c:axPos val="t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it-IT"/>
          </a:p>
        </c:txPr>
        <c:crossAx val="91099136"/>
        <c:crosses val="max"/>
        <c:auto val="1"/>
        <c:lblAlgn val="ctr"/>
        <c:lblOffset val="100"/>
      </c:catAx>
      <c:valAx>
        <c:axId val="91099136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sz="1800" b="1"/>
            </a:pPr>
            <a:endParaRPr lang="it-IT"/>
          </a:p>
        </c:txPr>
        <c:crossAx val="90765568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0.54688</cdr:x>
      <cdr:y>0.26829</cdr:y>
    </cdr:from>
    <cdr:to>
      <cdr:x>0.86719</cdr:x>
      <cdr:y>0.64634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00628" y="1571636"/>
          <a:ext cx="2928958" cy="221457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DAD13-597B-44DE-A917-D516D086312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49513-92E2-40A4-86CB-6FEF5AC8F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9513-92E2-40A4-86CB-6FEF5AC8F145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18D7-48B9-447D-997A-05B6E2921F8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2D1A-0416-4707-AB95-36D0EBC90DC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/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b="1" dirty="0" smtClean="0">
                <a:solidFill>
                  <a:srgbClr val="00B050"/>
                </a:solidFill>
              </a:rPr>
              <a:t/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b="1" dirty="0" smtClean="0">
                <a:solidFill>
                  <a:srgbClr val="00B050"/>
                </a:solidFill>
              </a:rPr>
              <a:t/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b="1" dirty="0" smtClean="0">
                <a:solidFill>
                  <a:srgbClr val="00B050"/>
                </a:solidFill>
              </a:rPr>
              <a:t>Fra demografia e politica</a:t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b="1" dirty="0" smtClean="0"/>
              <a:t>LONGEVITÀ E MIGRAZIONI GLOBALI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rgbClr val="00B050"/>
                </a:solidFill>
              </a:rPr>
              <a:t/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sz="3100" b="1" dirty="0" smtClean="0">
                <a:solidFill>
                  <a:srgbClr val="00B050"/>
                </a:solidFill>
              </a:rPr>
              <a:t/>
            </a:r>
            <a:br>
              <a:rPr lang="it-IT" sz="3100" b="1" dirty="0" smtClean="0">
                <a:solidFill>
                  <a:srgbClr val="00B050"/>
                </a:solidFill>
              </a:rPr>
            </a:br>
            <a:r>
              <a:rPr lang="it-IT" sz="2000" b="1" dirty="0" smtClean="0">
                <a:solidFill>
                  <a:srgbClr val="00B050"/>
                </a:solidFill>
              </a:rPr>
              <a:t/>
            </a:r>
            <a:br>
              <a:rPr lang="it-IT" sz="2000" b="1" dirty="0" smtClean="0">
                <a:solidFill>
                  <a:srgbClr val="00B050"/>
                </a:solidFill>
              </a:rPr>
            </a:br>
            <a:r>
              <a:rPr lang="it-IT" sz="3100" b="1" dirty="0" smtClean="0">
                <a:solidFill>
                  <a:srgbClr val="FF0000"/>
                </a:solidFill>
              </a:rPr>
              <a:t>Gianpiero Dalla Zuanna</a:t>
            </a:r>
            <a:br>
              <a:rPr lang="it-IT" sz="3100" b="1" dirty="0" smtClean="0">
                <a:solidFill>
                  <a:srgbClr val="FF0000"/>
                </a:solidFill>
              </a:rPr>
            </a:br>
            <a:r>
              <a:rPr lang="it-IT" sz="3100" b="1" dirty="0" smtClean="0">
                <a:solidFill>
                  <a:srgbClr val="FF0000"/>
                </a:solidFill>
              </a:rPr>
              <a:t>Professore di Demografia</a:t>
            </a:r>
            <a:br>
              <a:rPr lang="it-IT" sz="3100" b="1" dirty="0" smtClean="0">
                <a:solidFill>
                  <a:srgbClr val="FF0000"/>
                </a:solidFill>
              </a:rPr>
            </a:br>
            <a:r>
              <a:rPr lang="it-IT" sz="3100" b="1" dirty="0" smtClean="0">
                <a:solidFill>
                  <a:srgbClr val="FF0000"/>
                </a:solidFill>
              </a:rPr>
              <a:t>Senatore PD</a:t>
            </a:r>
            <a:br>
              <a:rPr lang="it-IT" sz="3100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00B050"/>
                </a:solidFill>
              </a:rPr>
              <a:t/>
            </a:r>
            <a:br>
              <a:rPr lang="it-IT" b="1" dirty="0" smtClean="0">
                <a:solidFill>
                  <a:srgbClr val="00B050"/>
                </a:solidFill>
              </a:rPr>
            </a:b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6148" name="Picture 4" descr="Università degli Studi di Padova - Dipartimento di Scienze Statistich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810000" cy="1238250"/>
          </a:xfrm>
          <a:prstGeom prst="rect">
            <a:avLst/>
          </a:prstGeom>
          <a:noFill/>
        </p:spPr>
      </p:pic>
      <p:pic>
        <p:nvPicPr>
          <p:cNvPr id="6150" name="Picture 6" descr="Logo Senatori P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71480"/>
            <a:ext cx="3114675" cy="476250"/>
          </a:xfrm>
          <a:prstGeom prst="rect">
            <a:avLst/>
          </a:prstGeom>
          <a:noFill/>
        </p:spPr>
      </p:pic>
      <p:pic>
        <p:nvPicPr>
          <p:cNvPr id="6154" name="Picture 10" descr="Tutto quello che non vi hanno mai detto sull'immigrazi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0431" y="3847087"/>
            <a:ext cx="1833569" cy="301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85859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Politiche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9144000" cy="4352940"/>
          </a:xfrm>
        </p:spPr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it-IT" sz="3600" b="1" dirty="0" smtClean="0">
                <a:solidFill>
                  <a:srgbClr val="002060"/>
                </a:solidFill>
              </a:rPr>
              <a:t>Tener conto (anche) della demografia</a:t>
            </a:r>
          </a:p>
          <a:p>
            <a:pPr marL="742950" indent="-742950" algn="l">
              <a:buAutoNum type="arabicPeriod"/>
            </a:pPr>
            <a:r>
              <a:rPr lang="it-IT" sz="3600" b="1" dirty="0" smtClean="0">
                <a:solidFill>
                  <a:srgbClr val="002060"/>
                </a:solidFill>
              </a:rPr>
              <a:t>Sostegno </a:t>
            </a:r>
            <a:r>
              <a:rPr lang="it-IT" sz="3600" b="1" dirty="0" smtClean="0">
                <a:solidFill>
                  <a:srgbClr val="002060"/>
                </a:solidFill>
              </a:rPr>
              <a:t>alle coppie con più figli</a:t>
            </a:r>
            <a:endParaRPr lang="it-IT" sz="3600" b="1" dirty="0" smtClean="0">
              <a:solidFill>
                <a:srgbClr val="002060"/>
              </a:solidFill>
            </a:endParaRPr>
          </a:p>
          <a:p>
            <a:pPr marL="742950" indent="-742950" algn="l">
              <a:buAutoNum type="arabicPeriod"/>
            </a:pPr>
            <a:r>
              <a:rPr lang="it-IT" sz="3600" b="1" dirty="0" err="1" smtClean="0">
                <a:solidFill>
                  <a:srgbClr val="002060"/>
                </a:solidFill>
              </a:rPr>
              <a:t>Flessibilizzare</a:t>
            </a:r>
            <a:r>
              <a:rPr lang="it-IT" sz="3600" b="1" dirty="0" smtClean="0">
                <a:solidFill>
                  <a:srgbClr val="002060"/>
                </a:solidFill>
              </a:rPr>
              <a:t> le uscite pensionistiche</a:t>
            </a:r>
          </a:p>
          <a:p>
            <a:pPr marL="742950" indent="-742950" algn="l">
              <a:buAutoNum type="arabicPeriod"/>
            </a:pPr>
            <a:r>
              <a:rPr lang="it-IT" sz="3600" b="1" dirty="0" smtClean="0">
                <a:solidFill>
                  <a:srgbClr val="002060"/>
                </a:solidFill>
              </a:rPr>
              <a:t>Miglior gestione di ingressi e uscite migratorie</a:t>
            </a:r>
          </a:p>
          <a:p>
            <a:pPr marL="742950" indent="-742950" algn="l">
              <a:buAutoNum type="arabicPeriod"/>
            </a:pPr>
            <a:r>
              <a:rPr lang="it-IT" sz="3600" b="1" dirty="0" smtClean="0">
                <a:solidFill>
                  <a:srgbClr val="002060"/>
                </a:solidFill>
              </a:rPr>
              <a:t>Agevolare l’integrazione</a:t>
            </a:r>
          </a:p>
          <a:p>
            <a:pPr marL="742950" indent="-742950" algn="l">
              <a:buAutoNum type="arabicPeriod"/>
            </a:pPr>
            <a:r>
              <a:rPr lang="it-IT" sz="3600" b="1" dirty="0" smtClean="0">
                <a:solidFill>
                  <a:srgbClr val="002060"/>
                </a:solidFill>
              </a:rPr>
              <a:t>Modificare la legge sulla cittadinanza</a:t>
            </a:r>
          </a:p>
          <a:p>
            <a:pPr marL="742950" indent="-742950" algn="l">
              <a:buAutoNum type="arabicPeriod"/>
            </a:pPr>
            <a:r>
              <a:rPr lang="it-IT" sz="3600" b="1" dirty="0" smtClean="0">
                <a:solidFill>
                  <a:srgbClr val="002060"/>
                </a:solidFill>
              </a:rPr>
              <a:t>Aggiustare la gestione dei richiedenti asilo</a:t>
            </a:r>
          </a:p>
          <a:p>
            <a:pPr marL="742950" indent="-742950" algn="l">
              <a:buAutoNum type="arabicPeriod"/>
            </a:pPr>
            <a:endParaRPr lang="it-IT" sz="3600" b="1" dirty="0" smtClean="0">
              <a:solidFill>
                <a:srgbClr val="002060"/>
              </a:solidFill>
            </a:endParaRPr>
          </a:p>
          <a:p>
            <a:pPr marL="742950" indent="-742950" algn="l">
              <a:buAutoNum type="arabicPeriod"/>
            </a:pPr>
            <a:endParaRPr lang="it-IT" sz="3600" b="1" dirty="0" smtClean="0">
              <a:solidFill>
                <a:srgbClr val="002060"/>
              </a:solidFill>
            </a:endParaRPr>
          </a:p>
          <a:p>
            <a:pPr marL="742950" indent="-742950" algn="l">
              <a:buAutoNum type="arabicPeriod"/>
            </a:pPr>
            <a:endParaRPr lang="it-IT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gestione dei richiedenti asilo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Ieri 26.9.16: 160.030 persone nei centri a carico dello Stato. Due anni di permanenza media</a:t>
            </a:r>
            <a:r>
              <a:rPr lang="it-IT" smtClean="0"/>
              <a:t>!!! Finaziamento</a:t>
            </a:r>
            <a:r>
              <a:rPr lang="it-IT" dirty="0" smtClean="0"/>
              <a:t> al collasso</a:t>
            </a:r>
            <a:endParaRPr lang="it-IT" dirty="0" smtClean="0"/>
          </a:p>
          <a:p>
            <a:r>
              <a:rPr lang="it-IT" dirty="0" smtClean="0"/>
              <a:t>È un tema che rischia di farci perdere le elezioni specialmente al Centro-Nord: lo Stato è percepito come incapace di gestire la questione, ostile ai Comuni e alla gente comune;</a:t>
            </a:r>
          </a:p>
          <a:p>
            <a:r>
              <a:rPr lang="it-IT" dirty="0" smtClean="0"/>
              <a:t>Necessario cambiare verso: </a:t>
            </a:r>
          </a:p>
          <a:p>
            <a:pPr>
              <a:buFontTx/>
              <a:buChar char="-"/>
            </a:pPr>
            <a:r>
              <a:rPr lang="it-IT" dirty="0" smtClean="0"/>
              <a:t>no al concentramento dei richiedenti asilo in caserme o centri simili, sì all’accoglienza diffusa;</a:t>
            </a:r>
          </a:p>
          <a:p>
            <a:pPr>
              <a:buFontTx/>
              <a:buChar char="-"/>
            </a:pPr>
            <a:r>
              <a:rPr lang="it-IT" dirty="0" smtClean="0"/>
              <a:t>tempi ridotti per riconoscimento status; </a:t>
            </a:r>
          </a:p>
          <a:p>
            <a:pPr>
              <a:buFontTx/>
              <a:buChar char="-"/>
            </a:pPr>
            <a:r>
              <a:rPr lang="it-IT" dirty="0" smtClean="0"/>
              <a:t>lavoro e scuola di italiano (no al reddito di non cittadinanza), facendo nostro lo slogan dei tedeschi: Supportare ed esigere. </a:t>
            </a:r>
          </a:p>
          <a:p>
            <a:pPr>
              <a:buFontTx/>
              <a:buChar char="-"/>
            </a:pPr>
            <a:r>
              <a:rPr lang="it-IT" dirty="0" smtClean="0"/>
              <a:t>Per chi non ottiene il riconoscimento: aprire a nuove quote e a permessi di </a:t>
            </a:r>
            <a:r>
              <a:rPr lang="it-IT" dirty="0" smtClean="0"/>
              <a:t>soggiorno umanitari </a:t>
            </a:r>
            <a:r>
              <a:rPr lang="it-IT" i="1" dirty="0" smtClean="0"/>
              <a:t>ad </a:t>
            </a:r>
            <a:r>
              <a:rPr lang="it-IT" i="1" dirty="0" err="1" smtClean="0"/>
              <a:t>personam</a:t>
            </a:r>
            <a:r>
              <a:rPr lang="it-IT" i="1" dirty="0" smtClean="0"/>
              <a:t>.</a:t>
            </a:r>
          </a:p>
          <a:p>
            <a:pPr>
              <a:buFontTx/>
              <a:buChar char="-"/>
            </a:pPr>
            <a:r>
              <a:rPr lang="it-IT" dirty="0" smtClean="0"/>
              <a:t>Fare presto. Bene coordinamento a Palazzo Chigi, indispensabile collaborazione con Regioni, Comuni, Terzo settore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Di cosa parlerò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Invecchiamento &amp; Migrazioni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Politiche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Invecchiamento &amp; migrazioni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La vecchiaia non è così male se considerate le alternative</a:t>
            </a:r>
            <a:br>
              <a:rPr lang="it-IT" sz="2800" b="1" dirty="0" smtClean="0"/>
            </a:br>
            <a:r>
              <a:rPr lang="it-IT" sz="2800" b="1" dirty="0" smtClean="0"/>
              <a:t>(Maurice </a:t>
            </a:r>
            <a:r>
              <a:rPr lang="it-IT" sz="2800" b="1" dirty="0" err="1" smtClean="0"/>
              <a:t>Chevalier</a:t>
            </a:r>
            <a:r>
              <a:rPr lang="it-IT" sz="2800" b="1" dirty="0" smtClean="0"/>
              <a:t>, New York </a:t>
            </a:r>
            <a:r>
              <a:rPr lang="it-IT" sz="2800" b="1" dirty="0" err="1" smtClean="0"/>
              <a:t>Times</a:t>
            </a:r>
            <a:r>
              <a:rPr lang="it-IT" sz="2800" b="1" dirty="0" smtClean="0"/>
              <a:t>)</a:t>
            </a:r>
            <a:endParaRPr lang="it-IT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268413"/>
          <a:ext cx="9144000" cy="5510212"/>
        </p:xfrm>
        <a:graphic>
          <a:graphicData uri="http://schemas.openxmlformats.org/presentationml/2006/ole">
            <p:oleObj spid="_x0000_s38914" name="Grafico" r:id="rId3" imgW="7096049" imgH="4524451" progId="Excel.Sheet.8">
              <p:embed/>
            </p:oleObj>
          </a:graphicData>
        </a:graphic>
      </p:graphicFrame>
      <p:sp>
        <p:nvSpPr>
          <p:cNvPr id="30724" name="Line 4"/>
          <p:cNvSpPr>
            <a:spLocks noChangeShapeType="1"/>
          </p:cNvSpPr>
          <p:nvPr/>
        </p:nvSpPr>
        <p:spPr bwMode="auto">
          <a:xfrm flipH="1" flipV="1">
            <a:off x="6443663" y="4941888"/>
            <a:ext cx="360362" cy="935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 flipV="1">
            <a:off x="7019925" y="4221163"/>
            <a:ext cx="360363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 flipV="1">
            <a:off x="7740650" y="3500438"/>
            <a:ext cx="215900" cy="1944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208713" y="4529138"/>
            <a:ext cx="4476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58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711950" y="3736975"/>
            <a:ext cx="5746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116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504113" y="3016250"/>
            <a:ext cx="5746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154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119563" y="2414588"/>
            <a:ext cx="417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accent2"/>
                </a:solidFill>
              </a:rPr>
              <a:t>Altrimenti, chi curerà gli anziani?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208713" y="316071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(migliaia)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500694" y="1214422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100 </a:t>
            </a:r>
            <a:r>
              <a:rPr lang="it-IT" sz="2400" b="1" dirty="0" err="1" smtClean="0"/>
              <a:t>million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less</a:t>
            </a:r>
            <a:endParaRPr lang="it-IT" sz="2400" b="1" dirty="0" smtClean="0"/>
          </a:p>
          <a:p>
            <a:r>
              <a:rPr lang="it-IT" sz="2400" b="1" dirty="0" smtClean="0"/>
              <a:t>3 </a:t>
            </a:r>
            <a:r>
              <a:rPr lang="it-IT" sz="2400" b="1" dirty="0" err="1" smtClean="0"/>
              <a:t>million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less</a:t>
            </a:r>
            <a:r>
              <a:rPr lang="it-IT" sz="2400" b="1" dirty="0" smtClean="0"/>
              <a:t> a </a:t>
            </a:r>
            <a:r>
              <a:rPr lang="it-IT" sz="2400" b="1" dirty="0" err="1" smtClean="0"/>
              <a:t>year</a:t>
            </a:r>
            <a:endParaRPr lang="it-IT" sz="2400" b="1" dirty="0"/>
          </a:p>
        </p:txBody>
      </p:sp>
      <p:graphicFrame>
        <p:nvGraphicFramePr>
          <p:cNvPr id="7" name="Grafico 6"/>
          <p:cNvGraphicFramePr/>
          <p:nvPr/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0" y="14285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Proiezioni NU (2012) senza migrazioni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(migliaia) EUROPA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0" y="14285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Proiezioni NU (2012) senza migrazioni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(migliaia) ITALIA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4214810" y="2786058"/>
            <a:ext cx="4429156" cy="2000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57751" y="1428737"/>
            <a:ext cx="378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/>
              <a:t>10 milioni in meno</a:t>
            </a:r>
          </a:p>
          <a:p>
            <a:r>
              <a:rPr lang="it-IT" sz="2400" b="1" dirty="0" smtClean="0"/>
              <a:t>300 mila in meno ogni anno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0" y="14285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Proiezioni NU (2012) senza migrazioni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(migliaia) PAESI MOLTO POVERI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1928794" y="2571744"/>
            <a:ext cx="4929222" cy="22145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 flipH="1">
            <a:off x="4929188" y="1285860"/>
            <a:ext cx="328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/>
              <a:t>500 </a:t>
            </a:r>
            <a:r>
              <a:rPr lang="it-IT" sz="2400" b="1" dirty="0" err="1" smtClean="0"/>
              <a:t>million</a:t>
            </a:r>
            <a:r>
              <a:rPr lang="it-IT" sz="2400" b="1" dirty="0" smtClean="0"/>
              <a:t> more</a:t>
            </a:r>
          </a:p>
          <a:p>
            <a:r>
              <a:rPr lang="it-IT" sz="2400" b="1" dirty="0" smtClean="0"/>
              <a:t>15 </a:t>
            </a:r>
            <a:r>
              <a:rPr lang="it-IT" sz="2400" b="1" dirty="0" err="1" smtClean="0"/>
              <a:t>million</a:t>
            </a:r>
            <a:r>
              <a:rPr lang="it-IT" sz="2400" b="1" dirty="0" smtClean="0"/>
              <a:t> more a </a:t>
            </a:r>
            <a:r>
              <a:rPr lang="it-IT" sz="2400" b="1" dirty="0" err="1" smtClean="0"/>
              <a:t>year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ttore 1 5"/>
          <p:cNvCxnSpPr/>
          <p:nvPr/>
        </p:nvCxnSpPr>
        <p:spPr>
          <a:xfrm>
            <a:off x="785786" y="4929198"/>
            <a:ext cx="8001056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57686" y="1428736"/>
            <a:ext cx="438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Saldo migratorio con l’estero (per mille)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14942" y="5715016"/>
            <a:ext cx="288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Saldo naturale (per mille)</a:t>
            </a:r>
            <a:endParaRPr lang="it-IT" sz="2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00100" y="5643578"/>
            <a:ext cx="3284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IL RINNOVO DELLA </a:t>
            </a:r>
          </a:p>
          <a:p>
            <a:r>
              <a:rPr lang="it-IT" sz="2400" b="1" dirty="0" smtClean="0"/>
              <a:t>POPOLAZIONE ITALIANA</a:t>
            </a:r>
            <a:endParaRPr lang="it-IT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Il ricambio del mercato del lavoro italiano nel 2015: squilibrio quantitativo e qualitativo</a:t>
            </a:r>
            <a:br>
              <a:rPr lang="it-IT" sz="3200" b="1" dirty="0" smtClean="0">
                <a:solidFill>
                  <a:srgbClr val="FF0000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(dati Istat x 1.000)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it-IT" b="1" dirty="0" smtClean="0">
              <a:solidFill>
                <a:srgbClr val="0070C0"/>
              </a:solidFill>
            </a:endParaRPr>
          </a:p>
          <a:p>
            <a:endParaRPr lang="it-IT" dirty="0" smtClean="0"/>
          </a:p>
          <a:p>
            <a:pPr>
              <a:buNone/>
            </a:pPr>
            <a:r>
              <a:rPr lang="it-IT" b="1" dirty="0" smtClean="0"/>
              <a:t>Il ricambio del mercato del lavoro italiano nel 2015: squilibrio quantitativo e qualitativo (dati Istat x 1.000)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b="1" dirty="0" smtClean="0"/>
              <a:t>			No diploma	</a:t>
            </a:r>
            <a:r>
              <a:rPr lang="it-IT" b="1" dirty="0" err="1" smtClean="0"/>
              <a:t>Diploma</a:t>
            </a:r>
            <a:r>
              <a:rPr lang="it-IT" b="1" dirty="0" smtClean="0"/>
              <a:t>	Totale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			superiore	</a:t>
            </a:r>
            <a:r>
              <a:rPr lang="it-IT" b="1" dirty="0" err="1" smtClean="0"/>
              <a:t>superiore</a:t>
            </a:r>
            <a:r>
              <a:rPr lang="it-IT" b="1" dirty="0" smtClean="0"/>
              <a:t>	</a:t>
            </a:r>
            <a:r>
              <a:rPr lang="it-IT" dirty="0" smtClean="0"/>
              <a:t>	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b="1" dirty="0" smtClean="0"/>
              <a:t>65enni</a:t>
            </a:r>
            <a:r>
              <a:rPr lang="it-IT" dirty="0" smtClean="0"/>
              <a:t>	</a:t>
            </a:r>
            <a:r>
              <a:rPr lang="it-IT" b="1" dirty="0" smtClean="0">
                <a:solidFill>
                  <a:srgbClr val="FF0000"/>
                </a:solidFill>
              </a:rPr>
              <a:t>512		220		732</a:t>
            </a:r>
          </a:p>
          <a:p>
            <a:pPr>
              <a:buNone/>
            </a:pPr>
            <a:r>
              <a:rPr lang="it-IT" b="1" dirty="0" smtClean="0"/>
              <a:t>20enni</a:t>
            </a:r>
            <a:r>
              <a:rPr lang="it-IT" dirty="0" smtClean="0"/>
              <a:t>	</a:t>
            </a:r>
            <a:r>
              <a:rPr lang="it-IT" b="1" dirty="0" smtClean="0">
                <a:solidFill>
                  <a:srgbClr val="FF0000"/>
                </a:solidFill>
              </a:rPr>
              <a:t>113		454		567</a:t>
            </a:r>
          </a:p>
          <a:p>
            <a:pPr>
              <a:buNone/>
            </a:pPr>
            <a:r>
              <a:rPr lang="it-IT" b="1" dirty="0" smtClean="0">
                <a:solidFill>
                  <a:srgbClr val="0070C0"/>
                </a:solidFill>
              </a:rPr>
              <a:t>20 / 65	 0,2		 2,1		 0,8</a:t>
            </a:r>
            <a:r>
              <a:rPr lang="it-IT" b="1" dirty="0" smtClean="0">
                <a:solidFill>
                  <a:srgbClr val="FF0000"/>
                </a:solidFill>
              </a:rPr>
              <a:t>		</a:t>
            </a:r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8432</TotalTime>
  <Words>333</Words>
  <Application>Microsoft Office PowerPoint</Application>
  <PresentationFormat>Presentazione su schermo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Tema di Office</vt:lpstr>
      <vt:lpstr>Grafico</vt:lpstr>
      <vt:lpstr>   Fra demografia e politica LONGEVITÀ E MIGRAZIONI GLOBALI    Gianpiero Dalla Zuanna Professore di Demografia Senatore PD  </vt:lpstr>
      <vt:lpstr>Di cosa parlerò</vt:lpstr>
      <vt:lpstr>Invecchiamento &amp; migrazioni</vt:lpstr>
      <vt:lpstr>La vecchiaia non è così male se considerate le alternative (Maurice Chevalier, New York Times)</vt:lpstr>
      <vt:lpstr>Diapositiva 5</vt:lpstr>
      <vt:lpstr>Diapositiva 6</vt:lpstr>
      <vt:lpstr>Diapositiva 7</vt:lpstr>
      <vt:lpstr>Diapositiva 8</vt:lpstr>
      <vt:lpstr>Il ricambio del mercato del lavoro italiano nel 2015: squilibrio quantitativo e qualitativo (dati Istat x 1.000) </vt:lpstr>
      <vt:lpstr>Politiche</vt:lpstr>
      <vt:lpstr>La gestione dei richiedenti asilo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dalla zuanna</dc:creator>
  <cp:lastModifiedBy>dalla zuanna</cp:lastModifiedBy>
  <cp:revision>41</cp:revision>
  <dcterms:created xsi:type="dcterms:W3CDTF">2014-10-29T16:25:43Z</dcterms:created>
  <dcterms:modified xsi:type="dcterms:W3CDTF">2016-09-27T08:28:28Z</dcterms:modified>
</cp:coreProperties>
</file>