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81" r:id="rId6"/>
    <p:sldId id="263" r:id="rId7"/>
    <p:sldId id="264" r:id="rId8"/>
    <p:sldId id="268" r:id="rId9"/>
    <p:sldId id="269" r:id="rId10"/>
    <p:sldId id="270" r:id="rId11"/>
    <p:sldId id="271" r:id="rId12"/>
    <p:sldId id="282" r:id="rId13"/>
    <p:sldId id="273" r:id="rId14"/>
    <p:sldId id="274" r:id="rId15"/>
    <p:sldId id="275" r:id="rId16"/>
    <p:sldId id="276" r:id="rId17"/>
    <p:sldId id="278" r:id="rId18"/>
    <p:sldId id="277" r:id="rId19"/>
    <p:sldId id="279" r:id="rId20"/>
    <p:sldId id="280" r:id="rId21"/>
    <p:sldId id="284" r:id="rId2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229" autoAdjust="0"/>
    <p:restoredTop sz="94660"/>
  </p:normalViewPr>
  <p:slideViewPr>
    <p:cSldViewPr snapToGrid="0">
      <p:cViewPr varScale="1">
        <p:scale>
          <a:sx n="70" d="100"/>
          <a:sy n="70" d="100"/>
        </p:scale>
        <p:origin x="2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8C1685B9-227E-4036-B051-185E45AD4616}" type="datetimeFigureOut">
              <a:rPr lang="it-IT" smtClean="0"/>
              <a:t>31/03/2016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DC5BD0B-3861-4271-8F98-35F0A6F7569D}" type="slidenum">
              <a:rPr lang="it-IT" smtClean="0"/>
              <a:t>‹N›</a:t>
            </a:fld>
            <a:endParaRPr lang="it-IT"/>
          </a:p>
        </p:txBody>
      </p:sp>
    </p:spTree>
    <p:extLst>
      <p:ext uri="{BB962C8B-B14F-4D97-AF65-F5344CB8AC3E}">
        <p14:creationId xmlns:p14="http://schemas.microsoft.com/office/powerpoint/2010/main" val="1921831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C1685B9-227E-4036-B051-185E45AD4616}" type="datetimeFigureOut">
              <a:rPr lang="it-IT" smtClean="0"/>
              <a:t>31/03/2016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DC5BD0B-3861-4271-8F98-35F0A6F7569D}" type="slidenum">
              <a:rPr lang="it-IT" smtClean="0"/>
              <a:t>‹N›</a:t>
            </a:fld>
            <a:endParaRPr lang="it-IT"/>
          </a:p>
        </p:txBody>
      </p:sp>
    </p:spTree>
    <p:extLst>
      <p:ext uri="{BB962C8B-B14F-4D97-AF65-F5344CB8AC3E}">
        <p14:creationId xmlns:p14="http://schemas.microsoft.com/office/powerpoint/2010/main" val="2466174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C1685B9-227E-4036-B051-185E45AD4616}" type="datetimeFigureOut">
              <a:rPr lang="it-IT" smtClean="0"/>
              <a:t>31/03/2016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DC5BD0B-3861-4271-8F98-35F0A6F7569D}" type="slidenum">
              <a:rPr lang="it-IT" smtClean="0"/>
              <a:t>‹N›</a:t>
            </a:fld>
            <a:endParaRPr lang="it-IT"/>
          </a:p>
        </p:txBody>
      </p:sp>
    </p:spTree>
    <p:extLst>
      <p:ext uri="{BB962C8B-B14F-4D97-AF65-F5344CB8AC3E}">
        <p14:creationId xmlns:p14="http://schemas.microsoft.com/office/powerpoint/2010/main" val="2045854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lgn="ctr">
              <a:defRPr sz="4000">
                <a:latin typeface="Arial" panose="020B0604020202020204" pitchFamily="34" charset="0"/>
                <a:cs typeface="Arial" panose="020B0604020202020204" pitchFamily="34" charset="0"/>
              </a:defRPr>
            </a:lvl1pPr>
          </a:lstStyle>
          <a:p>
            <a:r>
              <a:rPr lang="it-IT" dirty="0"/>
              <a:t>Fare clic per modificare lo stile del titolo</a:t>
            </a:r>
          </a:p>
        </p:txBody>
      </p:sp>
      <p:sp>
        <p:nvSpPr>
          <p:cNvPr id="7" name="CasellaDiTesto 6"/>
          <p:cNvSpPr txBox="1"/>
          <p:nvPr userDrawn="1"/>
        </p:nvSpPr>
        <p:spPr>
          <a:xfrm>
            <a:off x="939567" y="1629677"/>
            <a:ext cx="1465466" cy="523220"/>
          </a:xfrm>
          <a:prstGeom prst="rect">
            <a:avLst/>
          </a:prstGeom>
          <a:noFill/>
        </p:spPr>
        <p:txBody>
          <a:bodyPr wrap="none" rtlCol="0">
            <a:spAutoFit/>
          </a:bodyPr>
          <a:lstStyle/>
          <a:p>
            <a:r>
              <a:rPr lang="it-IT" sz="2800" dirty="0">
                <a:solidFill>
                  <a:srgbClr val="FF0000"/>
                </a:solidFill>
                <a:latin typeface="Arial" panose="020B0604020202020204" pitchFamily="34" charset="0"/>
                <a:cs typeface="Arial" panose="020B0604020202020204" pitchFamily="34" charset="0"/>
              </a:rPr>
              <a:t>Camera</a:t>
            </a:r>
          </a:p>
        </p:txBody>
      </p:sp>
      <p:sp>
        <p:nvSpPr>
          <p:cNvPr id="8" name="CasellaDiTesto 7"/>
          <p:cNvSpPr txBox="1"/>
          <p:nvPr userDrawn="1"/>
        </p:nvSpPr>
        <p:spPr>
          <a:xfrm>
            <a:off x="4630232" y="1629677"/>
            <a:ext cx="1324402" cy="523220"/>
          </a:xfrm>
          <a:prstGeom prst="rect">
            <a:avLst/>
          </a:prstGeom>
          <a:noFill/>
        </p:spPr>
        <p:txBody>
          <a:bodyPr wrap="none" rtlCol="0">
            <a:spAutoFit/>
          </a:bodyPr>
          <a:lstStyle/>
          <a:p>
            <a:r>
              <a:rPr lang="it-IT" sz="2800" dirty="0">
                <a:solidFill>
                  <a:srgbClr val="FF0000"/>
                </a:solidFill>
                <a:latin typeface="Arial" panose="020B0604020202020204" pitchFamily="34" charset="0"/>
                <a:cs typeface="Arial" panose="020B0604020202020204" pitchFamily="34" charset="0"/>
              </a:rPr>
              <a:t>Senato</a:t>
            </a:r>
          </a:p>
        </p:txBody>
      </p:sp>
      <p:sp>
        <p:nvSpPr>
          <p:cNvPr id="9" name="CasellaDiTesto 8"/>
          <p:cNvSpPr txBox="1"/>
          <p:nvPr userDrawn="1"/>
        </p:nvSpPr>
        <p:spPr>
          <a:xfrm>
            <a:off x="8193234" y="1629677"/>
            <a:ext cx="2284600" cy="523220"/>
          </a:xfrm>
          <a:prstGeom prst="rect">
            <a:avLst/>
          </a:prstGeom>
          <a:noFill/>
        </p:spPr>
        <p:txBody>
          <a:bodyPr wrap="none" rtlCol="0">
            <a:spAutoFit/>
          </a:bodyPr>
          <a:lstStyle/>
          <a:p>
            <a:r>
              <a:rPr lang="it-IT" sz="2800" dirty="0">
                <a:solidFill>
                  <a:srgbClr val="FF0000"/>
                </a:solidFill>
                <a:latin typeface="Arial" panose="020B0604020202020204" pitchFamily="34" charset="0"/>
                <a:cs typeface="Arial" panose="020B0604020202020204" pitchFamily="34" charset="0"/>
              </a:rPr>
              <a:t>Cosa cambia</a:t>
            </a:r>
          </a:p>
        </p:txBody>
      </p:sp>
      <p:cxnSp>
        <p:nvCxnSpPr>
          <p:cNvPr id="10" name="Connettore diritto 9"/>
          <p:cNvCxnSpPr/>
          <p:nvPr userDrawn="1"/>
        </p:nvCxnSpPr>
        <p:spPr>
          <a:xfrm>
            <a:off x="499015" y="2153441"/>
            <a:ext cx="11216081"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CasellaDiTesto 10"/>
          <p:cNvSpPr txBox="1"/>
          <p:nvPr userDrawn="1"/>
        </p:nvSpPr>
        <p:spPr>
          <a:xfrm>
            <a:off x="80589" y="76943"/>
            <a:ext cx="5190523" cy="369332"/>
          </a:xfrm>
          <a:prstGeom prst="rect">
            <a:avLst/>
          </a:prstGeom>
          <a:noFill/>
        </p:spPr>
        <p:txBody>
          <a:bodyPr wrap="none" rtlCol="0">
            <a:spAutoFit/>
          </a:bodyPr>
          <a:lstStyle/>
          <a:p>
            <a:r>
              <a:rPr lang="it-IT" sz="1800" b="0" i="0" dirty="0">
                <a:solidFill>
                  <a:srgbClr val="FF0000"/>
                </a:solidFill>
                <a:latin typeface="Arial" panose="020B0604020202020204" pitchFamily="34" charset="0"/>
                <a:cs typeface="Arial" panose="020B0604020202020204" pitchFamily="34" charset="0"/>
              </a:rPr>
              <a:t>Terzo Settore, cosa cambia tr</a:t>
            </a:r>
            <a:r>
              <a:rPr lang="it-IT" sz="1800" b="0" i="0" baseline="0" dirty="0">
                <a:solidFill>
                  <a:srgbClr val="FF0000"/>
                </a:solidFill>
                <a:latin typeface="Arial" panose="020B0604020202020204" pitchFamily="34" charset="0"/>
                <a:cs typeface="Arial" panose="020B0604020202020204" pitchFamily="34" charset="0"/>
              </a:rPr>
              <a:t>a Camera e Senato</a:t>
            </a:r>
            <a:endParaRPr lang="it-IT" sz="1800" b="0" i="0" dirty="0">
              <a:solidFill>
                <a:srgbClr val="FF0000"/>
              </a:solidFill>
              <a:latin typeface="Arial" panose="020B0604020202020204" pitchFamily="34" charset="0"/>
              <a:cs typeface="Arial" panose="020B0604020202020204" pitchFamily="34" charset="0"/>
            </a:endParaRPr>
          </a:p>
        </p:txBody>
      </p:sp>
      <p:cxnSp>
        <p:nvCxnSpPr>
          <p:cNvPr id="12" name="Connettore diritto 11"/>
          <p:cNvCxnSpPr/>
          <p:nvPr userDrawn="1"/>
        </p:nvCxnSpPr>
        <p:spPr>
          <a:xfrm>
            <a:off x="80589" y="435475"/>
            <a:ext cx="11996147"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0811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8C1685B9-227E-4036-B051-185E45AD4616}" type="datetimeFigureOut">
              <a:rPr lang="it-IT" smtClean="0"/>
              <a:t>31/03/2016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DC5BD0B-3861-4271-8F98-35F0A6F7569D}" type="slidenum">
              <a:rPr lang="it-IT" smtClean="0"/>
              <a:t>‹N›</a:t>
            </a:fld>
            <a:endParaRPr lang="it-IT"/>
          </a:p>
        </p:txBody>
      </p:sp>
    </p:spTree>
    <p:extLst>
      <p:ext uri="{BB962C8B-B14F-4D97-AF65-F5344CB8AC3E}">
        <p14:creationId xmlns:p14="http://schemas.microsoft.com/office/powerpoint/2010/main" val="3924853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8C1685B9-227E-4036-B051-185E45AD4616}" type="datetimeFigureOut">
              <a:rPr lang="it-IT" smtClean="0"/>
              <a:t>31/03/2016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DC5BD0B-3861-4271-8F98-35F0A6F7569D}" type="slidenum">
              <a:rPr lang="it-IT" smtClean="0"/>
              <a:t>‹N›</a:t>
            </a:fld>
            <a:endParaRPr lang="it-IT"/>
          </a:p>
        </p:txBody>
      </p:sp>
    </p:spTree>
    <p:extLst>
      <p:ext uri="{BB962C8B-B14F-4D97-AF65-F5344CB8AC3E}">
        <p14:creationId xmlns:p14="http://schemas.microsoft.com/office/powerpoint/2010/main" val="2120989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8C1685B9-227E-4036-B051-185E45AD4616}" type="datetimeFigureOut">
              <a:rPr lang="it-IT" smtClean="0"/>
              <a:t>31/03/2016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DC5BD0B-3861-4271-8F98-35F0A6F7569D}" type="slidenum">
              <a:rPr lang="it-IT" smtClean="0"/>
              <a:t>‹N›</a:t>
            </a:fld>
            <a:endParaRPr lang="it-IT"/>
          </a:p>
        </p:txBody>
      </p:sp>
    </p:spTree>
    <p:extLst>
      <p:ext uri="{BB962C8B-B14F-4D97-AF65-F5344CB8AC3E}">
        <p14:creationId xmlns:p14="http://schemas.microsoft.com/office/powerpoint/2010/main" val="308353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8C1685B9-227E-4036-B051-185E45AD4616}" type="datetimeFigureOut">
              <a:rPr lang="it-IT" smtClean="0"/>
              <a:t>31/03/2016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DC5BD0B-3861-4271-8F98-35F0A6F7569D}" type="slidenum">
              <a:rPr lang="it-IT" smtClean="0"/>
              <a:t>‹N›</a:t>
            </a:fld>
            <a:endParaRPr lang="it-IT"/>
          </a:p>
        </p:txBody>
      </p:sp>
    </p:spTree>
    <p:extLst>
      <p:ext uri="{BB962C8B-B14F-4D97-AF65-F5344CB8AC3E}">
        <p14:creationId xmlns:p14="http://schemas.microsoft.com/office/powerpoint/2010/main" val="89143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C1685B9-227E-4036-B051-185E45AD4616}" type="datetimeFigureOut">
              <a:rPr lang="it-IT" smtClean="0"/>
              <a:t>31/03/2016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DC5BD0B-3861-4271-8F98-35F0A6F7569D}" type="slidenum">
              <a:rPr lang="it-IT" smtClean="0"/>
              <a:t>‹N›</a:t>
            </a:fld>
            <a:endParaRPr lang="it-IT"/>
          </a:p>
        </p:txBody>
      </p:sp>
    </p:spTree>
    <p:extLst>
      <p:ext uri="{BB962C8B-B14F-4D97-AF65-F5344CB8AC3E}">
        <p14:creationId xmlns:p14="http://schemas.microsoft.com/office/powerpoint/2010/main" val="2678054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8C1685B9-227E-4036-B051-185E45AD4616}" type="datetimeFigureOut">
              <a:rPr lang="it-IT" smtClean="0"/>
              <a:t>31/03/2016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DC5BD0B-3861-4271-8F98-35F0A6F7569D}" type="slidenum">
              <a:rPr lang="it-IT" smtClean="0"/>
              <a:t>‹N›</a:t>
            </a:fld>
            <a:endParaRPr lang="it-IT"/>
          </a:p>
        </p:txBody>
      </p:sp>
    </p:spTree>
    <p:extLst>
      <p:ext uri="{BB962C8B-B14F-4D97-AF65-F5344CB8AC3E}">
        <p14:creationId xmlns:p14="http://schemas.microsoft.com/office/powerpoint/2010/main" val="2564379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8C1685B9-227E-4036-B051-185E45AD4616}" type="datetimeFigureOut">
              <a:rPr lang="it-IT" smtClean="0"/>
              <a:t>31/03/2016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DC5BD0B-3861-4271-8F98-35F0A6F7569D}" type="slidenum">
              <a:rPr lang="it-IT" smtClean="0"/>
              <a:t>‹N›</a:t>
            </a:fld>
            <a:endParaRPr lang="it-IT"/>
          </a:p>
        </p:txBody>
      </p:sp>
    </p:spTree>
    <p:extLst>
      <p:ext uri="{BB962C8B-B14F-4D97-AF65-F5344CB8AC3E}">
        <p14:creationId xmlns:p14="http://schemas.microsoft.com/office/powerpoint/2010/main" val="2290972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685B9-227E-4036-B051-185E45AD4616}" type="datetimeFigureOut">
              <a:rPr lang="it-IT" smtClean="0"/>
              <a:t>31/03/2016</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C5BD0B-3861-4271-8F98-35F0A6F7569D}" type="slidenum">
              <a:rPr lang="it-IT" smtClean="0"/>
              <a:t>‹N›</a:t>
            </a:fld>
            <a:endParaRPr lang="it-IT"/>
          </a:p>
        </p:txBody>
      </p:sp>
    </p:spTree>
    <p:extLst>
      <p:ext uri="{BB962C8B-B14F-4D97-AF65-F5344CB8AC3E}">
        <p14:creationId xmlns:p14="http://schemas.microsoft.com/office/powerpoint/2010/main" val="833385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59992" y="883925"/>
            <a:ext cx="9144000" cy="1038352"/>
          </a:xfrm>
        </p:spPr>
        <p:txBody>
          <a:bodyPr>
            <a:noAutofit/>
          </a:bodyPr>
          <a:lstStyle/>
          <a:p>
            <a:r>
              <a:rPr lang="it-IT" sz="6600" b="1" dirty="0">
                <a:solidFill>
                  <a:srgbClr val="FF0000"/>
                </a:solidFill>
              </a:rPr>
              <a:t>Riforma del Terzo settore</a:t>
            </a:r>
          </a:p>
        </p:txBody>
      </p:sp>
      <p:sp>
        <p:nvSpPr>
          <p:cNvPr id="3" name="Sottotitolo 2"/>
          <p:cNvSpPr>
            <a:spLocks noGrp="1"/>
          </p:cNvSpPr>
          <p:nvPr>
            <p:ph type="subTitle" idx="1"/>
          </p:nvPr>
        </p:nvSpPr>
        <p:spPr>
          <a:xfrm>
            <a:off x="969818" y="2015279"/>
            <a:ext cx="10252364" cy="667314"/>
          </a:xfrm>
        </p:spPr>
        <p:txBody>
          <a:bodyPr>
            <a:noAutofit/>
          </a:bodyPr>
          <a:lstStyle/>
          <a:p>
            <a:r>
              <a:rPr lang="it-IT" sz="4400" b="1" dirty="0">
                <a:solidFill>
                  <a:srgbClr val="6699FF"/>
                </a:solidFill>
              </a:rPr>
              <a:t>Le principali novità introdotte al Senato</a:t>
            </a:r>
          </a:p>
        </p:txBody>
      </p:sp>
      <p:sp>
        <p:nvSpPr>
          <p:cNvPr id="4" name="Sottotitolo 2"/>
          <p:cNvSpPr txBox="1">
            <a:spLocks/>
          </p:cNvSpPr>
          <p:nvPr/>
        </p:nvSpPr>
        <p:spPr>
          <a:xfrm>
            <a:off x="720436" y="2999573"/>
            <a:ext cx="10751128" cy="330424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it-IT" sz="2600" dirty="0"/>
              <a:t>Il disegno di legge approvato lo scorso anno alla Camera, a seguito della prima proposta del Governo, ha definito le fondamenta e costruito le mura del provvedimento. </a:t>
            </a:r>
          </a:p>
          <a:p>
            <a:pPr marL="342900" indent="-342900" algn="l">
              <a:buFont typeface="Arial" panose="020B0604020202020204" pitchFamily="34" charset="0"/>
              <a:buChar char="•"/>
            </a:pPr>
            <a:r>
              <a:rPr lang="it-IT" sz="2600" dirty="0"/>
              <a:t>Alcune questioni erano tuttavia rimaste aperte, altre incerte, altre non considerate, altre giunte a proposta solo in questi ultimi mesi. </a:t>
            </a:r>
          </a:p>
          <a:p>
            <a:pPr marL="342900" indent="-342900" algn="l">
              <a:buFont typeface="Arial" panose="020B0604020202020204" pitchFamily="34" charset="0"/>
              <a:buChar char="•"/>
            </a:pPr>
            <a:r>
              <a:rPr lang="it-IT" sz="2600" dirty="0"/>
              <a:t>Con il secondo passaggio al Senato abbiamo, d’intesa con il Governo e i colleghi della Camera, ancora migliorato il testo.  Ecco di seguito le principali novità.</a:t>
            </a:r>
          </a:p>
        </p:txBody>
      </p:sp>
      <p:sp>
        <p:nvSpPr>
          <p:cNvPr id="5" name="Rettangolo 4"/>
          <p:cNvSpPr/>
          <p:nvPr/>
        </p:nvSpPr>
        <p:spPr>
          <a:xfrm>
            <a:off x="7693001" y="6289963"/>
            <a:ext cx="4291688" cy="400110"/>
          </a:xfrm>
          <a:prstGeom prst="rect">
            <a:avLst/>
          </a:prstGeom>
        </p:spPr>
        <p:txBody>
          <a:bodyPr wrap="none">
            <a:spAutoFit/>
          </a:bodyPr>
          <a:lstStyle/>
          <a:p>
            <a:r>
              <a:rPr lang="it-IT" sz="2000" b="1" dirty="0">
                <a:solidFill>
                  <a:srgbClr val="FF0000"/>
                </a:solidFill>
                <a:latin typeface="Arial" panose="020B0604020202020204" pitchFamily="34" charset="0"/>
                <a:ea typeface="Calibri" panose="020F0502020204030204" pitchFamily="34" charset="0"/>
              </a:rPr>
              <a:t>A cura del Senatore Stefano Lepri</a:t>
            </a:r>
            <a:endParaRPr lang="it-IT" sz="2000" b="1" dirty="0">
              <a:solidFill>
                <a:srgbClr val="FF0000"/>
              </a:solidFill>
            </a:endParaRPr>
          </a:p>
        </p:txBody>
      </p:sp>
    </p:spTree>
    <p:extLst>
      <p:ext uri="{BB962C8B-B14F-4D97-AF65-F5344CB8AC3E}">
        <p14:creationId xmlns:p14="http://schemas.microsoft.com/office/powerpoint/2010/main" val="215596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Consiglio nazionale per il Terzo settore</a:t>
            </a:r>
          </a:p>
        </p:txBody>
      </p:sp>
      <p:sp>
        <p:nvSpPr>
          <p:cNvPr id="3" name="Rettangolo 2"/>
          <p:cNvSpPr/>
          <p:nvPr/>
        </p:nvSpPr>
        <p:spPr>
          <a:xfrm>
            <a:off x="4393062" y="2375040"/>
            <a:ext cx="3405876" cy="4247317"/>
          </a:xfrm>
          <a:prstGeom prst="rect">
            <a:avLst/>
          </a:prstGeom>
        </p:spPr>
        <p:txBody>
          <a:bodyPr wrap="square">
            <a:spAutoFit/>
          </a:bodyPr>
          <a:lstStyle/>
          <a:p>
            <a:r>
              <a:rPr lang="it-IT" dirty="0">
                <a:solidFill>
                  <a:srgbClr val="000000"/>
                </a:solidFill>
                <a:latin typeface="Arial" panose="020B0604020202020204" pitchFamily="34" charset="0"/>
                <a:ea typeface="Calibri" panose="020F0502020204030204" pitchFamily="34" charset="0"/>
              </a:rPr>
              <a:t>Il testo del Senato prevede </a:t>
            </a:r>
          </a:p>
          <a:p>
            <a:pPr marL="285750" indent="-285750">
              <a:buFont typeface="Arial" panose="020B0604020202020204" pitchFamily="34" charset="0"/>
              <a:buChar char="•"/>
            </a:pPr>
            <a:r>
              <a:rPr lang="it-IT" dirty="0">
                <a:solidFill>
                  <a:srgbClr val="000000"/>
                </a:solidFill>
                <a:latin typeface="Arial" panose="020B0604020202020204" pitchFamily="34" charset="0"/>
                <a:ea typeface="Calibri" panose="020F0502020204030204" pitchFamily="34" charset="0"/>
              </a:rPr>
              <a:t>«il superamento del sistema degli Osservatori nazionali per il volontariato e per l'associazionismo di promozione sociale»</a:t>
            </a:r>
          </a:p>
          <a:p>
            <a:pPr marL="285750" indent="-285750">
              <a:buFont typeface="Arial" panose="020B0604020202020204" pitchFamily="34" charset="0"/>
              <a:buChar char="•"/>
            </a:pPr>
            <a:r>
              <a:rPr lang="it-IT" dirty="0">
                <a:solidFill>
                  <a:srgbClr val="000000"/>
                </a:solidFill>
                <a:latin typeface="Arial" panose="020B0604020202020204" pitchFamily="34" charset="0"/>
                <a:ea typeface="Calibri" panose="020F0502020204030204" pitchFamily="34" charset="0"/>
              </a:rPr>
              <a:t>l’istituzione del «Consiglio nazionale del Terzo settore, quale organismo unitario di consultazione degli enti di Terzo settore a livello nazionale, la cui composizione valorizzi il ruolo delle reti associative di secondo livello»</a:t>
            </a:r>
            <a:endParaRPr lang="it-IT" dirty="0"/>
          </a:p>
        </p:txBody>
      </p:sp>
      <p:sp>
        <p:nvSpPr>
          <p:cNvPr id="4" name="Rettangolo 3"/>
          <p:cNvSpPr/>
          <p:nvPr/>
        </p:nvSpPr>
        <p:spPr>
          <a:xfrm>
            <a:off x="206280" y="6272760"/>
            <a:ext cx="2710999" cy="369332"/>
          </a:xfrm>
          <a:prstGeom prst="rect">
            <a:avLst/>
          </a:prstGeom>
        </p:spPr>
        <p:txBody>
          <a:bodyPr wrap="none">
            <a:spAutoFit/>
          </a:bodyPr>
          <a:lstStyle/>
          <a:p>
            <a:r>
              <a:rPr lang="it-IT" dirty="0">
                <a:solidFill>
                  <a:srgbClr val="FF0000"/>
                </a:solidFill>
                <a:latin typeface="Arial" panose="020B0604020202020204" pitchFamily="34" charset="0"/>
                <a:ea typeface="Calibri" panose="020F0502020204030204" pitchFamily="34" charset="0"/>
              </a:rPr>
              <a:t>Art. 5, comma 1, lettera f</a:t>
            </a:r>
            <a:endParaRPr lang="it-IT" dirty="0">
              <a:solidFill>
                <a:srgbClr val="FF0000"/>
              </a:solidFill>
            </a:endParaRPr>
          </a:p>
        </p:txBody>
      </p:sp>
      <p:sp>
        <p:nvSpPr>
          <p:cNvPr id="5" name="Rettangolo 4"/>
          <p:cNvSpPr/>
          <p:nvPr/>
        </p:nvSpPr>
        <p:spPr>
          <a:xfrm>
            <a:off x="838200" y="2375040"/>
            <a:ext cx="2493475" cy="2031325"/>
          </a:xfrm>
          <a:prstGeom prst="rect">
            <a:avLst/>
          </a:prstGeom>
        </p:spPr>
        <p:txBody>
          <a:bodyPr wrap="square">
            <a:spAutoFit/>
          </a:bodyPr>
          <a:lstStyle/>
          <a:p>
            <a:r>
              <a:rPr lang="it-IT" dirty="0">
                <a:solidFill>
                  <a:srgbClr val="000000"/>
                </a:solidFill>
                <a:latin typeface="Arial" panose="020B0604020202020204" pitchFamily="34" charset="0"/>
                <a:ea typeface="Calibri" panose="020F0502020204030204" pitchFamily="34" charset="0"/>
              </a:rPr>
              <a:t>Revisione e razionalizzazione del sistema degli Osservatori nazionali per il volontariato e per l'associazionismo di promozione sociale</a:t>
            </a:r>
          </a:p>
        </p:txBody>
      </p:sp>
      <p:sp>
        <p:nvSpPr>
          <p:cNvPr id="6" name="Rettangolo 5"/>
          <p:cNvSpPr/>
          <p:nvPr/>
        </p:nvSpPr>
        <p:spPr>
          <a:xfrm>
            <a:off x="8365402" y="2375040"/>
            <a:ext cx="3322622" cy="2862322"/>
          </a:xfrm>
          <a:prstGeom prst="rect">
            <a:avLst/>
          </a:prstGeom>
        </p:spPr>
        <p:txBody>
          <a:bodyPr wrap="square">
            <a:spAutoFit/>
          </a:bodyPr>
          <a:lstStyle/>
          <a:p>
            <a:r>
              <a:rPr lang="it-IT" dirty="0">
                <a:solidFill>
                  <a:srgbClr val="000000"/>
                </a:solidFill>
                <a:latin typeface="Arial" panose="020B0604020202020204" pitchFamily="34" charset="0"/>
                <a:ea typeface="Calibri" panose="020F0502020204030204" pitchFamily="34" charset="0"/>
              </a:rPr>
              <a:t>Si va a costituire un sistema coerente con una visione unitaria del terzo settore.</a:t>
            </a:r>
          </a:p>
          <a:p>
            <a:r>
              <a:rPr lang="it-IT" dirty="0">
                <a:solidFill>
                  <a:srgbClr val="000000"/>
                </a:solidFill>
                <a:latin typeface="Arial" panose="020B0604020202020204" pitchFamily="34" charset="0"/>
                <a:ea typeface="Calibri" panose="020F0502020204030204" pitchFamily="34" charset="0"/>
              </a:rPr>
              <a:t>Si istituisce un luogo specifico di consultazione permanente di rilievo istituzionale, ferma restando l’autonomia  e l’importanza delle forme di rappresentanza del terzo settore.</a:t>
            </a:r>
          </a:p>
        </p:txBody>
      </p:sp>
      <p:sp>
        <p:nvSpPr>
          <p:cNvPr id="7" name="Rettangolo arrotondato 6"/>
          <p:cNvSpPr/>
          <p:nvPr/>
        </p:nvSpPr>
        <p:spPr>
          <a:xfrm>
            <a:off x="4325147" y="1473200"/>
            <a:ext cx="3623796" cy="5168892"/>
          </a:xfrm>
          <a:prstGeom prst="round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813684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9913" y="365125"/>
            <a:ext cx="11927395" cy="1325563"/>
          </a:xfrm>
        </p:spPr>
        <p:txBody>
          <a:bodyPr/>
          <a:lstStyle/>
          <a:p>
            <a:r>
              <a:rPr lang="it-IT" dirty="0"/>
              <a:t>Definizione di impresa sociale, senza equivoci</a:t>
            </a:r>
          </a:p>
        </p:txBody>
      </p:sp>
      <p:sp>
        <p:nvSpPr>
          <p:cNvPr id="3" name="Rettangolo 2"/>
          <p:cNvSpPr/>
          <p:nvPr/>
        </p:nvSpPr>
        <p:spPr>
          <a:xfrm>
            <a:off x="139913" y="6390206"/>
            <a:ext cx="2852063" cy="369332"/>
          </a:xfrm>
          <a:prstGeom prst="rect">
            <a:avLst/>
          </a:prstGeom>
        </p:spPr>
        <p:txBody>
          <a:bodyPr wrap="none">
            <a:spAutoFit/>
          </a:bodyPr>
          <a:lstStyle/>
          <a:p>
            <a:r>
              <a:rPr lang="it-IT" dirty="0">
                <a:solidFill>
                  <a:srgbClr val="FF0000"/>
                </a:solidFill>
                <a:latin typeface="Arial" panose="020B0604020202020204" pitchFamily="34" charset="0"/>
                <a:ea typeface="Calibri" panose="020F0502020204030204" pitchFamily="34" charset="0"/>
              </a:rPr>
              <a:t>Art. 6, comma 1, lettera a)</a:t>
            </a:r>
            <a:endParaRPr lang="it-IT" dirty="0">
              <a:solidFill>
                <a:srgbClr val="FF0000"/>
              </a:solidFill>
            </a:endParaRPr>
          </a:p>
        </p:txBody>
      </p:sp>
      <p:sp>
        <p:nvSpPr>
          <p:cNvPr id="4" name="Rettangolo 3"/>
          <p:cNvSpPr/>
          <p:nvPr/>
        </p:nvSpPr>
        <p:spPr>
          <a:xfrm>
            <a:off x="838200" y="2334047"/>
            <a:ext cx="2760677" cy="923330"/>
          </a:xfrm>
          <a:prstGeom prst="rect">
            <a:avLst/>
          </a:prstGeom>
        </p:spPr>
        <p:txBody>
          <a:bodyPr wrap="square">
            <a:spAutoFit/>
          </a:bodyPr>
          <a:lstStyle/>
          <a:p>
            <a:r>
              <a:rPr lang="it-IT" dirty="0">
                <a:latin typeface="Arial" panose="020B0604020202020204" pitchFamily="34" charset="0"/>
                <a:ea typeface="Calibri" panose="020F0502020204030204" pitchFamily="34" charset="0"/>
              </a:rPr>
              <a:t>Impresa sociale definita a cavallo tra terzo settore e imprese tradizionali</a:t>
            </a:r>
            <a:endParaRPr lang="it-IT" dirty="0"/>
          </a:p>
        </p:txBody>
      </p:sp>
      <p:sp>
        <p:nvSpPr>
          <p:cNvPr id="5" name="Rettangolo 4"/>
          <p:cNvSpPr/>
          <p:nvPr/>
        </p:nvSpPr>
        <p:spPr>
          <a:xfrm>
            <a:off x="4025372" y="2334046"/>
            <a:ext cx="3828066" cy="3970318"/>
          </a:xfrm>
          <a:prstGeom prst="rect">
            <a:avLst/>
          </a:prstGeom>
        </p:spPr>
        <p:txBody>
          <a:bodyPr wrap="square">
            <a:spAutoFit/>
          </a:bodyPr>
          <a:lstStyle/>
          <a:p>
            <a:r>
              <a:rPr lang="it-IT" dirty="0">
                <a:solidFill>
                  <a:srgbClr val="000000"/>
                </a:solidFill>
                <a:latin typeface="Arial" panose="020B0604020202020204" pitchFamily="34" charset="0"/>
                <a:ea typeface="Calibri" panose="020F0502020204030204" pitchFamily="34" charset="0"/>
              </a:rPr>
              <a:t>Qualificazione dell'impresa sociale quale organizzazione privata che svolge attività d'impresa finalità civiche, solidaristiche e di utilità sociale e che destina i propri utili prioritariamente allo svolgimento delle attività statutarie, adotta modalità di gestione responsabili e trasparenti, favorisce il più ampio coinvolgimento dei dipendenti, degli utenti e di tutti i soggetti interessati alle sue attività e </a:t>
            </a:r>
            <a:r>
              <a:rPr lang="it-IT" b="1" dirty="0">
                <a:solidFill>
                  <a:srgbClr val="000000"/>
                </a:solidFill>
                <a:latin typeface="Arial" panose="020B0604020202020204" pitchFamily="34" charset="0"/>
                <a:ea typeface="Calibri" panose="020F0502020204030204" pitchFamily="34" charset="0"/>
              </a:rPr>
              <a:t>quindi rientra nel complesso degli enti del Terzo settore</a:t>
            </a:r>
            <a:endParaRPr lang="it-IT" b="1" dirty="0"/>
          </a:p>
        </p:txBody>
      </p:sp>
      <p:sp>
        <p:nvSpPr>
          <p:cNvPr id="6" name="Rettangolo 5"/>
          <p:cNvSpPr/>
          <p:nvPr/>
        </p:nvSpPr>
        <p:spPr>
          <a:xfrm>
            <a:off x="8279934" y="2334045"/>
            <a:ext cx="3580106" cy="923330"/>
          </a:xfrm>
          <a:prstGeom prst="rect">
            <a:avLst/>
          </a:prstGeom>
        </p:spPr>
        <p:txBody>
          <a:bodyPr wrap="square">
            <a:spAutoFit/>
          </a:bodyPr>
          <a:lstStyle/>
          <a:p>
            <a:r>
              <a:rPr lang="it-IT" dirty="0">
                <a:latin typeface="Arial" panose="020B0604020202020204" pitchFamily="34" charset="0"/>
                <a:ea typeface="Calibri" panose="020F0502020204030204" pitchFamily="34" charset="0"/>
              </a:rPr>
              <a:t>Si chiarisce senza dubbio la collocazione dell’impresa sociale come ente di terzo settore</a:t>
            </a:r>
            <a:endParaRPr lang="it-IT" dirty="0"/>
          </a:p>
        </p:txBody>
      </p:sp>
      <p:sp>
        <p:nvSpPr>
          <p:cNvPr id="7" name="Rettangolo arrotondato 6"/>
          <p:cNvSpPr/>
          <p:nvPr/>
        </p:nvSpPr>
        <p:spPr>
          <a:xfrm>
            <a:off x="3706238" y="1473200"/>
            <a:ext cx="4242705" cy="5098516"/>
          </a:xfrm>
          <a:prstGeom prst="round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273577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attività dell’impresa sociale non sono altre</a:t>
            </a:r>
          </a:p>
        </p:txBody>
      </p:sp>
      <p:sp>
        <p:nvSpPr>
          <p:cNvPr id="3" name="Rettangolo 2"/>
          <p:cNvSpPr/>
          <p:nvPr/>
        </p:nvSpPr>
        <p:spPr>
          <a:xfrm>
            <a:off x="838200" y="2334047"/>
            <a:ext cx="2760677" cy="1200329"/>
          </a:xfrm>
          <a:prstGeom prst="rect">
            <a:avLst/>
          </a:prstGeom>
        </p:spPr>
        <p:txBody>
          <a:bodyPr wrap="square">
            <a:spAutoFit/>
          </a:bodyPr>
          <a:lstStyle/>
          <a:p>
            <a:r>
              <a:rPr lang="it-IT" dirty="0">
                <a:latin typeface="Arial" panose="020B0604020202020204" pitchFamily="34" charset="0"/>
                <a:ea typeface="Calibri" panose="020F0502020204030204" pitchFamily="34" charset="0"/>
              </a:rPr>
              <a:t>Recepimento e ampliamento dei settori previsti dal </a:t>
            </a:r>
            <a:r>
              <a:rPr lang="it-IT" dirty="0" err="1">
                <a:latin typeface="Arial" panose="020B0604020202020204" pitchFamily="34" charset="0"/>
                <a:ea typeface="Calibri" panose="020F0502020204030204" pitchFamily="34" charset="0"/>
              </a:rPr>
              <a:t>D.Lgs</a:t>
            </a:r>
            <a:r>
              <a:rPr lang="it-IT" dirty="0">
                <a:latin typeface="Arial" panose="020B0604020202020204" pitchFamily="34" charset="0"/>
                <a:ea typeface="Calibri" panose="020F0502020204030204" pitchFamily="34" charset="0"/>
              </a:rPr>
              <a:t> 155/2006</a:t>
            </a:r>
            <a:endParaRPr lang="it-IT" dirty="0"/>
          </a:p>
        </p:txBody>
      </p:sp>
      <p:sp>
        <p:nvSpPr>
          <p:cNvPr id="4" name="Rettangolo 3"/>
          <p:cNvSpPr/>
          <p:nvPr/>
        </p:nvSpPr>
        <p:spPr>
          <a:xfrm>
            <a:off x="4445251" y="2334045"/>
            <a:ext cx="2969538" cy="1477328"/>
          </a:xfrm>
          <a:prstGeom prst="rect">
            <a:avLst/>
          </a:prstGeom>
        </p:spPr>
        <p:txBody>
          <a:bodyPr wrap="square">
            <a:spAutoFit/>
          </a:bodyPr>
          <a:lstStyle/>
          <a:p>
            <a:r>
              <a:rPr lang="it-IT" dirty="0">
                <a:solidFill>
                  <a:srgbClr val="000000"/>
                </a:solidFill>
                <a:latin typeface="Arial" panose="020B0604020202020204" pitchFamily="34" charset="0"/>
                <a:ea typeface="Calibri" panose="020F0502020204030204" pitchFamily="34" charset="0"/>
              </a:rPr>
              <a:t>«Individuazione dei settori in cui può essere svolta l'attività d'impresa all'interno delle attività di interesse generale»</a:t>
            </a:r>
            <a:endParaRPr lang="it-IT" b="1" dirty="0"/>
          </a:p>
        </p:txBody>
      </p:sp>
      <p:sp>
        <p:nvSpPr>
          <p:cNvPr id="5" name="Rettangolo 4"/>
          <p:cNvSpPr/>
          <p:nvPr/>
        </p:nvSpPr>
        <p:spPr>
          <a:xfrm>
            <a:off x="8263783" y="2334045"/>
            <a:ext cx="3255948" cy="2862322"/>
          </a:xfrm>
          <a:prstGeom prst="rect">
            <a:avLst/>
          </a:prstGeom>
        </p:spPr>
        <p:txBody>
          <a:bodyPr wrap="square">
            <a:spAutoFit/>
          </a:bodyPr>
          <a:lstStyle/>
          <a:p>
            <a:r>
              <a:rPr lang="it-IT" dirty="0">
                <a:latin typeface="Arial" panose="020B0604020202020204" pitchFamily="34" charset="0"/>
              </a:rPr>
              <a:t>Le attività dell’impresa sociale non sono un corpo a sé, </a:t>
            </a:r>
            <a:r>
              <a:rPr lang="it-IT" dirty="0" smtClean="0">
                <a:latin typeface="Arial" panose="020B0604020202020204" pitchFamily="34" charset="0"/>
              </a:rPr>
              <a:t>definite </a:t>
            </a:r>
            <a:r>
              <a:rPr lang="it-IT" dirty="0">
                <a:latin typeface="Arial" panose="020B0604020202020204" pitchFamily="34" charset="0"/>
              </a:rPr>
              <a:t>da una distinta normativa, ma sono individuate nell’elenco generale delle attività di terzo settore, pur prevedendo che alcune attività possano essere  precluse alle imprese sociali</a:t>
            </a:r>
            <a:endParaRPr lang="it-IT" dirty="0"/>
          </a:p>
        </p:txBody>
      </p:sp>
      <p:sp>
        <p:nvSpPr>
          <p:cNvPr id="6" name="Rettangolo 5"/>
          <p:cNvSpPr/>
          <p:nvPr/>
        </p:nvSpPr>
        <p:spPr>
          <a:xfrm>
            <a:off x="139913" y="6390206"/>
            <a:ext cx="2852063" cy="369332"/>
          </a:xfrm>
          <a:prstGeom prst="rect">
            <a:avLst/>
          </a:prstGeom>
        </p:spPr>
        <p:txBody>
          <a:bodyPr wrap="none">
            <a:spAutoFit/>
          </a:bodyPr>
          <a:lstStyle/>
          <a:p>
            <a:r>
              <a:rPr lang="it-IT" dirty="0">
                <a:solidFill>
                  <a:srgbClr val="FF0000"/>
                </a:solidFill>
                <a:latin typeface="Arial" panose="020B0604020202020204" pitchFamily="34" charset="0"/>
                <a:ea typeface="Calibri" panose="020F0502020204030204" pitchFamily="34" charset="0"/>
              </a:rPr>
              <a:t>Art. 6, comma 1, lettera b)</a:t>
            </a:r>
            <a:endParaRPr lang="it-IT" dirty="0">
              <a:solidFill>
                <a:srgbClr val="FF0000"/>
              </a:solidFill>
            </a:endParaRPr>
          </a:p>
        </p:txBody>
      </p:sp>
      <p:sp>
        <p:nvSpPr>
          <p:cNvPr id="7" name="Rettangolo arrotondato 6"/>
          <p:cNvSpPr/>
          <p:nvPr/>
        </p:nvSpPr>
        <p:spPr>
          <a:xfrm>
            <a:off x="4192622" y="1473200"/>
            <a:ext cx="3269938" cy="2719421"/>
          </a:xfrm>
          <a:prstGeom prst="round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869213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Impresa sociale, </a:t>
            </a:r>
            <a:r>
              <a:rPr lang="it-IT" dirty="0" smtClean="0"/>
              <a:t>resta lo spirito </a:t>
            </a:r>
            <a:r>
              <a:rPr lang="it-IT" dirty="0" err="1"/>
              <a:t>nonprofit</a:t>
            </a:r>
            <a:endParaRPr lang="it-IT" dirty="0"/>
          </a:p>
        </p:txBody>
      </p:sp>
      <p:sp>
        <p:nvSpPr>
          <p:cNvPr id="3" name="Rettangolo 2"/>
          <p:cNvSpPr/>
          <p:nvPr/>
        </p:nvSpPr>
        <p:spPr>
          <a:xfrm>
            <a:off x="838200" y="2338159"/>
            <a:ext cx="2298107" cy="1754326"/>
          </a:xfrm>
          <a:prstGeom prst="rect">
            <a:avLst/>
          </a:prstGeom>
        </p:spPr>
        <p:txBody>
          <a:bodyPr wrap="square">
            <a:spAutoFit/>
          </a:bodyPr>
          <a:lstStyle/>
          <a:p>
            <a:r>
              <a:rPr lang="it-IT" dirty="0">
                <a:latin typeface="Arial" panose="020B0604020202020204" pitchFamily="34" charset="0"/>
                <a:ea typeface="Calibri" panose="020F0502020204030204" pitchFamily="34" charset="0"/>
              </a:rPr>
              <a:t>il testo della Camera prevedeva una distribuzione di utili differenziabile secondo la forma giuridica</a:t>
            </a:r>
            <a:endParaRPr lang="it-IT" dirty="0"/>
          </a:p>
        </p:txBody>
      </p:sp>
      <p:sp>
        <p:nvSpPr>
          <p:cNvPr id="4" name="Rettangolo 3"/>
          <p:cNvSpPr/>
          <p:nvPr/>
        </p:nvSpPr>
        <p:spPr>
          <a:xfrm>
            <a:off x="4056435" y="2338158"/>
            <a:ext cx="3677054" cy="4247317"/>
          </a:xfrm>
          <a:prstGeom prst="rect">
            <a:avLst/>
          </a:prstGeom>
        </p:spPr>
        <p:txBody>
          <a:bodyPr wrap="square">
            <a:spAutoFit/>
          </a:bodyPr>
          <a:lstStyle/>
          <a:p>
            <a:r>
              <a:rPr lang="it-IT" dirty="0">
                <a:solidFill>
                  <a:srgbClr val="000000"/>
                </a:solidFill>
                <a:latin typeface="Arial" panose="020B0604020202020204" pitchFamily="34" charset="0"/>
                <a:ea typeface="Calibri" panose="020F0502020204030204" pitchFamily="34" charset="0"/>
              </a:rPr>
              <a:t>«previsione di forme di remunerazione del capitale sociale che assicurino la prevalente destinazione degli utili allo svolgimento delle attività statutarie, da assoggettare a condizioni </a:t>
            </a:r>
            <a:r>
              <a:rPr lang="it-IT" dirty="0" smtClean="0">
                <a:solidFill>
                  <a:srgbClr val="000000"/>
                </a:solidFill>
                <a:latin typeface="Arial" panose="020B0604020202020204" pitchFamily="34" charset="0"/>
                <a:ea typeface="Calibri" panose="020F0502020204030204" pitchFamily="34" charset="0"/>
              </a:rPr>
              <a:t>e comunque nei limiti massimi previsti per </a:t>
            </a:r>
            <a:r>
              <a:rPr lang="it-IT" dirty="0">
                <a:solidFill>
                  <a:srgbClr val="000000"/>
                </a:solidFill>
                <a:latin typeface="Arial" panose="020B0604020202020204" pitchFamily="34" charset="0"/>
                <a:ea typeface="Calibri" panose="020F0502020204030204" pitchFamily="34" charset="0"/>
              </a:rPr>
              <a:t>le cooperative a mutualità prevalente e previsione del divieto di ripartire eventuali avanzi di gestione per gli enti per i quali tale possibilità è esclusa per legge, anche qualora assumano la qualificazione di impresa sociale»</a:t>
            </a:r>
            <a:endParaRPr lang="it-IT" dirty="0"/>
          </a:p>
        </p:txBody>
      </p:sp>
      <p:sp>
        <p:nvSpPr>
          <p:cNvPr id="5" name="Rettangolo 4"/>
          <p:cNvSpPr/>
          <p:nvPr/>
        </p:nvSpPr>
        <p:spPr>
          <a:xfrm>
            <a:off x="8289421" y="2338157"/>
            <a:ext cx="3169940" cy="3693319"/>
          </a:xfrm>
          <a:prstGeom prst="rect">
            <a:avLst/>
          </a:prstGeom>
        </p:spPr>
        <p:txBody>
          <a:bodyPr wrap="square">
            <a:spAutoFit/>
          </a:bodyPr>
          <a:lstStyle/>
          <a:p>
            <a:r>
              <a:rPr lang="it-IT" dirty="0">
                <a:latin typeface="Arial" panose="020B0604020202020204" pitchFamily="34" charset="0"/>
                <a:ea typeface="Calibri" panose="020F0502020204030204" pitchFamily="34" charset="0"/>
              </a:rPr>
              <a:t>L’impresa sociale non può distribuire utili in modo diverso a seconda della forma giuridica, ma al massimo nei limiti della mutualità prevalente. Quindi si impone una regola uguale per tutte le forme giuridiche e si </a:t>
            </a:r>
            <a:r>
              <a:rPr lang="it-IT" dirty="0" smtClean="0">
                <a:latin typeface="Arial" panose="020B0604020202020204" pitchFamily="34" charset="0"/>
                <a:ea typeface="Calibri" panose="020F0502020204030204" pitchFamily="34" charset="0"/>
              </a:rPr>
              <a:t>limita </a:t>
            </a:r>
            <a:r>
              <a:rPr lang="it-IT" dirty="0">
                <a:latin typeface="Arial" panose="020B0604020202020204" pitchFamily="34" charset="0"/>
                <a:ea typeface="Calibri" panose="020F0502020204030204" pitchFamily="34" charset="0"/>
              </a:rPr>
              <a:t>la capacità di eventuale distribuzione di dividendi, mantenendo così </a:t>
            </a:r>
            <a:r>
              <a:rPr lang="it-IT" dirty="0" smtClean="0">
                <a:latin typeface="Arial" panose="020B0604020202020204" pitchFamily="34" charset="0"/>
                <a:ea typeface="Calibri" panose="020F0502020204030204" pitchFamily="34" charset="0"/>
              </a:rPr>
              <a:t>lo spirito </a:t>
            </a:r>
            <a:r>
              <a:rPr lang="it-IT" dirty="0" err="1">
                <a:latin typeface="Arial" panose="020B0604020202020204" pitchFamily="34" charset="0"/>
                <a:ea typeface="Calibri" panose="020F0502020204030204" pitchFamily="34" charset="0"/>
              </a:rPr>
              <a:t>nonprofit</a:t>
            </a:r>
            <a:r>
              <a:rPr lang="it-IT" dirty="0">
                <a:latin typeface="Arial" panose="020B0604020202020204" pitchFamily="34" charset="0"/>
                <a:ea typeface="Calibri" panose="020F0502020204030204" pitchFamily="34" charset="0"/>
              </a:rPr>
              <a:t> dell’impresa sociale</a:t>
            </a:r>
            <a:endParaRPr lang="it-IT" dirty="0"/>
          </a:p>
        </p:txBody>
      </p:sp>
      <p:sp>
        <p:nvSpPr>
          <p:cNvPr id="6" name="Rettangolo 5"/>
          <p:cNvSpPr/>
          <p:nvPr/>
        </p:nvSpPr>
        <p:spPr>
          <a:xfrm>
            <a:off x="237108" y="6281149"/>
            <a:ext cx="2775119" cy="369332"/>
          </a:xfrm>
          <a:prstGeom prst="rect">
            <a:avLst/>
          </a:prstGeom>
        </p:spPr>
        <p:txBody>
          <a:bodyPr wrap="none">
            <a:spAutoFit/>
          </a:bodyPr>
          <a:lstStyle/>
          <a:p>
            <a:r>
              <a:rPr lang="it-IT" dirty="0">
                <a:solidFill>
                  <a:srgbClr val="FF0000"/>
                </a:solidFill>
                <a:latin typeface="Arial" panose="020B0604020202020204" pitchFamily="34" charset="0"/>
                <a:ea typeface="Calibri" panose="020F0502020204030204" pitchFamily="34" charset="0"/>
              </a:rPr>
              <a:t>Art. 6, comma 1, lettera b</a:t>
            </a:r>
            <a:endParaRPr lang="it-IT" dirty="0">
              <a:solidFill>
                <a:srgbClr val="FF0000"/>
              </a:solidFill>
            </a:endParaRPr>
          </a:p>
        </p:txBody>
      </p:sp>
      <p:sp>
        <p:nvSpPr>
          <p:cNvPr id="7" name="Rettangolo arrotondato 6"/>
          <p:cNvSpPr/>
          <p:nvPr/>
        </p:nvSpPr>
        <p:spPr>
          <a:xfrm>
            <a:off x="3834144" y="1473200"/>
            <a:ext cx="4054988" cy="5177281"/>
          </a:xfrm>
          <a:prstGeom prst="round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22019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Trasparenza delle imprese sociali: il bilancio</a:t>
            </a:r>
          </a:p>
        </p:txBody>
      </p:sp>
      <p:sp>
        <p:nvSpPr>
          <p:cNvPr id="3" name="Rettangolo 2"/>
          <p:cNvSpPr/>
          <p:nvPr/>
        </p:nvSpPr>
        <p:spPr>
          <a:xfrm>
            <a:off x="4504265" y="2388656"/>
            <a:ext cx="2609599" cy="2308324"/>
          </a:xfrm>
          <a:prstGeom prst="rect">
            <a:avLst/>
          </a:prstGeom>
        </p:spPr>
        <p:txBody>
          <a:bodyPr wrap="square">
            <a:spAutoFit/>
          </a:bodyPr>
          <a:lstStyle/>
          <a:p>
            <a:r>
              <a:rPr lang="it-IT" dirty="0">
                <a:solidFill>
                  <a:srgbClr val="000000"/>
                </a:solidFill>
                <a:latin typeface="Arial" panose="020B0604020202020204" pitchFamily="34" charset="0"/>
                <a:ea typeface="Calibri" panose="020F0502020204030204" pitchFamily="34" charset="0"/>
              </a:rPr>
              <a:t>«previsione per l'organizzazione che esercita l'impresa sociale dell'obbligo di redigere il bilancio ai sensi degli articoli 2423 e seguenti del codice civile»</a:t>
            </a:r>
          </a:p>
        </p:txBody>
      </p:sp>
      <p:sp>
        <p:nvSpPr>
          <p:cNvPr id="4" name="Rettangolo 3"/>
          <p:cNvSpPr/>
          <p:nvPr/>
        </p:nvSpPr>
        <p:spPr>
          <a:xfrm>
            <a:off x="8190689" y="2388655"/>
            <a:ext cx="3628417" cy="3416320"/>
          </a:xfrm>
          <a:prstGeom prst="rect">
            <a:avLst/>
          </a:prstGeom>
        </p:spPr>
        <p:txBody>
          <a:bodyPr wrap="square">
            <a:spAutoFit/>
          </a:bodyPr>
          <a:lstStyle/>
          <a:p>
            <a:r>
              <a:rPr lang="it-IT" dirty="0">
                <a:solidFill>
                  <a:srgbClr val="000000"/>
                </a:solidFill>
                <a:latin typeface="Arial" panose="020B0604020202020204" pitchFamily="34" charset="0"/>
                <a:ea typeface="Calibri" panose="020F0502020204030204" pitchFamily="34" charset="0"/>
              </a:rPr>
              <a:t>Viene aggiunto l’obbligo di redigere il bilancio secondo le norme civilistiche vigenti per le imprese.</a:t>
            </a:r>
            <a:endParaRPr lang="it-IT" dirty="0"/>
          </a:p>
          <a:p>
            <a:r>
              <a:rPr lang="it-IT" dirty="0">
                <a:latin typeface="Arial" panose="020B0604020202020204" pitchFamily="34" charset="0"/>
                <a:ea typeface="Calibri" panose="020F0502020204030204" pitchFamily="34" charset="0"/>
              </a:rPr>
              <a:t>La specificazione è positiva perché chiarisce che laddove un ente del libro primo del codice civile assuma la qualifica di impresa sociale si sottopone agli stessi obblighi fondamentali di trasparenza contabile propri delle imprese</a:t>
            </a:r>
            <a:endParaRPr lang="it-IT" dirty="0"/>
          </a:p>
        </p:txBody>
      </p:sp>
      <p:sp>
        <p:nvSpPr>
          <p:cNvPr id="5" name="Rettangolo 4"/>
          <p:cNvSpPr/>
          <p:nvPr/>
        </p:nvSpPr>
        <p:spPr>
          <a:xfrm>
            <a:off x="230696" y="6348261"/>
            <a:ext cx="3147015" cy="369332"/>
          </a:xfrm>
          <a:prstGeom prst="rect">
            <a:avLst/>
          </a:prstGeom>
        </p:spPr>
        <p:txBody>
          <a:bodyPr wrap="none">
            <a:spAutoFit/>
          </a:bodyPr>
          <a:lstStyle/>
          <a:p>
            <a:r>
              <a:rPr lang="it-IT" dirty="0">
                <a:solidFill>
                  <a:srgbClr val="FF0000"/>
                </a:solidFill>
                <a:latin typeface="Arial" panose="020B0604020202020204" pitchFamily="34" charset="0"/>
                <a:ea typeface="Calibri" panose="020F0502020204030204" pitchFamily="34" charset="0"/>
              </a:rPr>
              <a:t>Art. 6, comma 1 lettera d bis)</a:t>
            </a:r>
            <a:endParaRPr lang="it-IT" dirty="0">
              <a:solidFill>
                <a:srgbClr val="FF0000"/>
              </a:solidFill>
            </a:endParaRPr>
          </a:p>
        </p:txBody>
      </p:sp>
      <p:sp>
        <p:nvSpPr>
          <p:cNvPr id="6" name="Rettangolo arrotondato 5"/>
          <p:cNvSpPr/>
          <p:nvPr/>
        </p:nvSpPr>
        <p:spPr>
          <a:xfrm>
            <a:off x="4202348" y="1473200"/>
            <a:ext cx="3015575" cy="3478179"/>
          </a:xfrm>
          <a:prstGeom prst="round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80528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Inserimento lavorativo: dei più svantaggiati </a:t>
            </a:r>
          </a:p>
        </p:txBody>
      </p:sp>
      <p:sp>
        <p:nvSpPr>
          <p:cNvPr id="3" name="Rettangolo 2"/>
          <p:cNvSpPr/>
          <p:nvPr/>
        </p:nvSpPr>
        <p:spPr>
          <a:xfrm>
            <a:off x="838200" y="2304604"/>
            <a:ext cx="2626453" cy="2031325"/>
          </a:xfrm>
          <a:prstGeom prst="rect">
            <a:avLst/>
          </a:prstGeom>
        </p:spPr>
        <p:txBody>
          <a:bodyPr wrap="square">
            <a:spAutoFit/>
          </a:bodyPr>
          <a:lstStyle/>
          <a:p>
            <a:r>
              <a:rPr lang="it-IT" dirty="0">
                <a:latin typeface="Arial" panose="020B0604020202020204" pitchFamily="34" charset="0"/>
                <a:ea typeface="Calibri" panose="020F0502020204030204" pitchFamily="34" charset="0"/>
              </a:rPr>
              <a:t>Richiede la ridefinizione dei lavoratori svantaggiati considerando le nuove forme di esclusione sociale e il principio di pari opportunità</a:t>
            </a:r>
            <a:endParaRPr lang="it-IT" dirty="0"/>
          </a:p>
        </p:txBody>
      </p:sp>
      <p:sp>
        <p:nvSpPr>
          <p:cNvPr id="4" name="Rettangolo 3"/>
          <p:cNvSpPr/>
          <p:nvPr/>
        </p:nvSpPr>
        <p:spPr>
          <a:xfrm>
            <a:off x="4033348" y="2304604"/>
            <a:ext cx="3734779" cy="3970318"/>
          </a:xfrm>
          <a:prstGeom prst="rect">
            <a:avLst/>
          </a:prstGeom>
        </p:spPr>
        <p:txBody>
          <a:bodyPr wrap="square">
            <a:spAutoFit/>
          </a:bodyPr>
          <a:lstStyle/>
          <a:p>
            <a:r>
              <a:rPr lang="it-IT" dirty="0">
                <a:solidFill>
                  <a:srgbClr val="000000"/>
                </a:solidFill>
                <a:latin typeface="Arial" panose="020B0604020202020204" pitchFamily="34" charset="0"/>
                <a:ea typeface="Calibri" panose="020F0502020204030204" pitchFamily="34" charset="0"/>
              </a:rPr>
              <a:t>«ridefinizione delle categorie di lavoratori svantaggiati tenendo conto delle nuove forme di esclusione sociale, anche con riferimento ai principi di pari opportunità e non discriminazione di cui alla vigente normativa nazionale e dell'Unione europea, </a:t>
            </a:r>
            <a:r>
              <a:rPr lang="it-IT" b="1" dirty="0">
                <a:solidFill>
                  <a:srgbClr val="000000"/>
                </a:solidFill>
                <a:latin typeface="Arial" panose="020B0604020202020204" pitchFamily="34" charset="0"/>
                <a:ea typeface="Calibri" panose="020F0502020204030204" pitchFamily="34" charset="0"/>
              </a:rPr>
              <a:t>prevedendo una graduazione dei benefici finalizzata a favorire le categorie maggiormente svantaggiate e in coerenza con la definizione di lavoratore svantaggiato</a:t>
            </a:r>
            <a:r>
              <a:rPr lang="it-IT" dirty="0">
                <a:solidFill>
                  <a:srgbClr val="000000"/>
                </a:solidFill>
                <a:latin typeface="Arial" panose="020B0604020202020204" pitchFamily="34" charset="0"/>
                <a:ea typeface="Calibri" panose="020F0502020204030204" pitchFamily="34" charset="0"/>
              </a:rPr>
              <a:t>»</a:t>
            </a:r>
            <a:endParaRPr lang="it-IT" dirty="0"/>
          </a:p>
        </p:txBody>
      </p:sp>
      <p:sp>
        <p:nvSpPr>
          <p:cNvPr id="5" name="Rettangolo 4"/>
          <p:cNvSpPr/>
          <p:nvPr/>
        </p:nvSpPr>
        <p:spPr>
          <a:xfrm>
            <a:off x="8306511" y="2304604"/>
            <a:ext cx="2615013" cy="2862322"/>
          </a:xfrm>
          <a:prstGeom prst="rect">
            <a:avLst/>
          </a:prstGeom>
        </p:spPr>
        <p:txBody>
          <a:bodyPr wrap="square">
            <a:spAutoFit/>
          </a:bodyPr>
          <a:lstStyle/>
          <a:p>
            <a:r>
              <a:rPr lang="it-IT" dirty="0">
                <a:latin typeface="Arial" panose="020B0604020202020204" pitchFamily="34" charset="0"/>
                <a:ea typeface="Calibri" panose="020F0502020204030204" pitchFamily="34" charset="0"/>
              </a:rPr>
              <a:t>Viene trovato quindi il giusto equilibrio tra le due esigenze contrapposte di adeguare le categorie dello svantaggio lavorativo e il rischio di spiazzare i “più svantaggiati tra gli svantaggiati”</a:t>
            </a:r>
            <a:endParaRPr lang="it-IT" dirty="0"/>
          </a:p>
        </p:txBody>
      </p:sp>
      <p:sp>
        <p:nvSpPr>
          <p:cNvPr id="6" name="Rettangolo 5"/>
          <p:cNvSpPr/>
          <p:nvPr/>
        </p:nvSpPr>
        <p:spPr>
          <a:xfrm>
            <a:off x="288674" y="6281149"/>
            <a:ext cx="1749197" cy="369332"/>
          </a:xfrm>
          <a:prstGeom prst="rect">
            <a:avLst/>
          </a:prstGeom>
        </p:spPr>
        <p:txBody>
          <a:bodyPr wrap="none">
            <a:spAutoFit/>
          </a:bodyPr>
          <a:lstStyle/>
          <a:p>
            <a:r>
              <a:rPr lang="it-IT" dirty="0">
                <a:solidFill>
                  <a:srgbClr val="FF0000"/>
                </a:solidFill>
                <a:latin typeface="Arial" panose="020B0604020202020204" pitchFamily="34" charset="0"/>
                <a:ea typeface="Calibri" panose="020F0502020204030204" pitchFamily="34" charset="0"/>
              </a:rPr>
              <a:t>Art. 6, comma f</a:t>
            </a:r>
            <a:endParaRPr lang="it-IT" dirty="0">
              <a:solidFill>
                <a:srgbClr val="FF0000"/>
              </a:solidFill>
            </a:endParaRPr>
          </a:p>
        </p:txBody>
      </p:sp>
      <p:sp>
        <p:nvSpPr>
          <p:cNvPr id="7" name="Rettangolo arrotondato 6"/>
          <p:cNvSpPr/>
          <p:nvPr/>
        </p:nvSpPr>
        <p:spPr>
          <a:xfrm>
            <a:off x="3760973" y="1473200"/>
            <a:ext cx="4118250" cy="5177281"/>
          </a:xfrm>
          <a:prstGeom prst="round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203214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8385" y="365125"/>
            <a:ext cx="11847359" cy="1325563"/>
          </a:xfrm>
        </p:spPr>
        <p:txBody>
          <a:bodyPr/>
          <a:lstStyle/>
          <a:p>
            <a:r>
              <a:rPr lang="it-IT" dirty="0"/>
              <a:t>Servizio civile e difesa non armata della patria</a:t>
            </a:r>
          </a:p>
        </p:txBody>
      </p:sp>
      <p:sp>
        <p:nvSpPr>
          <p:cNvPr id="3" name="Rettangolo 2"/>
          <p:cNvSpPr/>
          <p:nvPr/>
        </p:nvSpPr>
        <p:spPr>
          <a:xfrm>
            <a:off x="8174626" y="2407640"/>
            <a:ext cx="2860646" cy="1754326"/>
          </a:xfrm>
          <a:prstGeom prst="rect">
            <a:avLst/>
          </a:prstGeom>
        </p:spPr>
        <p:txBody>
          <a:bodyPr wrap="square">
            <a:spAutoFit/>
          </a:bodyPr>
          <a:lstStyle/>
          <a:p>
            <a:r>
              <a:rPr lang="it-IT" dirty="0">
                <a:solidFill>
                  <a:srgbClr val="000000"/>
                </a:solidFill>
                <a:latin typeface="Arial" panose="020B0604020202020204" pitchFamily="34" charset="0"/>
                <a:ea typeface="Calibri" panose="020F0502020204030204" pitchFamily="34" charset="0"/>
              </a:rPr>
              <a:t>Il Senato (re)introduce dopo tanti anni il concetto di difesa non armata della patria, caro ad una generazione di obiettori di coscienza </a:t>
            </a:r>
            <a:endParaRPr lang="it-IT" dirty="0"/>
          </a:p>
        </p:txBody>
      </p:sp>
      <p:sp>
        <p:nvSpPr>
          <p:cNvPr id="4" name="Rettangolo 3"/>
          <p:cNvSpPr/>
          <p:nvPr/>
        </p:nvSpPr>
        <p:spPr>
          <a:xfrm>
            <a:off x="178385" y="6348261"/>
            <a:ext cx="2775119" cy="369332"/>
          </a:xfrm>
          <a:prstGeom prst="rect">
            <a:avLst/>
          </a:prstGeom>
        </p:spPr>
        <p:txBody>
          <a:bodyPr wrap="none">
            <a:spAutoFit/>
          </a:bodyPr>
          <a:lstStyle/>
          <a:p>
            <a:r>
              <a:rPr lang="it-IT" dirty="0">
                <a:solidFill>
                  <a:srgbClr val="FF0000"/>
                </a:solidFill>
                <a:latin typeface="Arial" panose="020B0604020202020204" pitchFamily="34" charset="0"/>
                <a:ea typeface="Calibri" panose="020F0502020204030204" pitchFamily="34" charset="0"/>
              </a:rPr>
              <a:t>Art. 8, comma 1, lettera a</a:t>
            </a:r>
            <a:endParaRPr lang="it-IT" dirty="0">
              <a:solidFill>
                <a:srgbClr val="FF0000"/>
              </a:solidFill>
            </a:endParaRPr>
          </a:p>
        </p:txBody>
      </p:sp>
      <p:sp>
        <p:nvSpPr>
          <p:cNvPr id="5" name="Rettangolo 4"/>
          <p:cNvSpPr/>
          <p:nvPr/>
        </p:nvSpPr>
        <p:spPr>
          <a:xfrm>
            <a:off x="4536481" y="2407640"/>
            <a:ext cx="2860646" cy="2862322"/>
          </a:xfrm>
          <a:prstGeom prst="rect">
            <a:avLst/>
          </a:prstGeom>
        </p:spPr>
        <p:txBody>
          <a:bodyPr wrap="square">
            <a:spAutoFit/>
          </a:bodyPr>
          <a:lstStyle/>
          <a:p>
            <a:r>
              <a:rPr lang="it-IT" dirty="0">
                <a:solidFill>
                  <a:srgbClr val="000000"/>
                </a:solidFill>
                <a:latin typeface="Arial" panose="020B0604020202020204" pitchFamily="34" charset="0"/>
                <a:ea typeface="Calibri" panose="020F0502020204030204" pitchFamily="34" charset="0"/>
              </a:rPr>
              <a:t>«istituzione del servizio civile universale finalizzato, ai sensi degli articoli 52, primo comma, e 11 della Costituzione, alla </a:t>
            </a:r>
            <a:r>
              <a:rPr lang="it-IT" b="1" dirty="0">
                <a:solidFill>
                  <a:srgbClr val="000000"/>
                </a:solidFill>
                <a:latin typeface="Arial" panose="020B0604020202020204" pitchFamily="34" charset="0"/>
                <a:ea typeface="Calibri" panose="020F0502020204030204" pitchFamily="34" charset="0"/>
              </a:rPr>
              <a:t>difesa non armata della patria </a:t>
            </a:r>
            <a:r>
              <a:rPr lang="it-IT" dirty="0">
                <a:solidFill>
                  <a:srgbClr val="000000"/>
                </a:solidFill>
                <a:latin typeface="Arial" panose="020B0604020202020204" pitchFamily="34" charset="0"/>
                <a:ea typeface="Calibri" panose="020F0502020204030204" pitchFamily="34" charset="0"/>
              </a:rPr>
              <a:t>e alla promozione dei valori fondativi della Repubblica»</a:t>
            </a:r>
            <a:endParaRPr lang="it-IT" dirty="0"/>
          </a:p>
        </p:txBody>
      </p:sp>
      <p:sp>
        <p:nvSpPr>
          <p:cNvPr id="6" name="Rettangolo 5"/>
          <p:cNvSpPr/>
          <p:nvPr/>
        </p:nvSpPr>
        <p:spPr>
          <a:xfrm>
            <a:off x="898336" y="2407640"/>
            <a:ext cx="2860646" cy="3416320"/>
          </a:xfrm>
          <a:prstGeom prst="rect">
            <a:avLst/>
          </a:prstGeom>
        </p:spPr>
        <p:txBody>
          <a:bodyPr wrap="square">
            <a:spAutoFit/>
          </a:bodyPr>
          <a:lstStyle/>
          <a:p>
            <a:r>
              <a:rPr lang="it-IT" dirty="0">
                <a:solidFill>
                  <a:srgbClr val="000000"/>
                </a:solidFill>
                <a:latin typeface="Arial" panose="020B0604020202020204" pitchFamily="34" charset="0"/>
                <a:ea typeface="Calibri" panose="020F0502020204030204" pitchFamily="34" charset="0"/>
              </a:rPr>
              <a:t>«istituzione del servizio civile universale finalizzato, ai sensi degli articoli 52, primo comma, e 11 della Costituzione, alla difesa dei valori fondativi della patria, attraverso la realizzazione di esperienze di cittadinanza attiva, di solidarietà e di inclusione sociale»</a:t>
            </a:r>
            <a:endParaRPr lang="it-IT" dirty="0"/>
          </a:p>
        </p:txBody>
      </p:sp>
      <p:sp>
        <p:nvSpPr>
          <p:cNvPr id="7" name="Rettangolo arrotondato 6"/>
          <p:cNvSpPr/>
          <p:nvPr/>
        </p:nvSpPr>
        <p:spPr>
          <a:xfrm>
            <a:off x="4250987" y="1473201"/>
            <a:ext cx="3235679" cy="3964562"/>
          </a:xfrm>
          <a:prstGeom prst="round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576457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Servizio civile per gli stranieri</a:t>
            </a:r>
          </a:p>
        </p:txBody>
      </p:sp>
      <p:sp>
        <p:nvSpPr>
          <p:cNvPr id="3" name="Rettangolo 2"/>
          <p:cNvSpPr/>
          <p:nvPr/>
        </p:nvSpPr>
        <p:spPr>
          <a:xfrm>
            <a:off x="337776" y="6230815"/>
            <a:ext cx="2775119" cy="369332"/>
          </a:xfrm>
          <a:prstGeom prst="rect">
            <a:avLst/>
          </a:prstGeom>
        </p:spPr>
        <p:txBody>
          <a:bodyPr wrap="none">
            <a:spAutoFit/>
          </a:bodyPr>
          <a:lstStyle/>
          <a:p>
            <a:r>
              <a:rPr lang="it-IT" dirty="0">
                <a:solidFill>
                  <a:srgbClr val="FF0000"/>
                </a:solidFill>
                <a:latin typeface="Arial" panose="020B0604020202020204" pitchFamily="34" charset="0"/>
                <a:ea typeface="Calibri" panose="020F0502020204030204" pitchFamily="34" charset="0"/>
              </a:rPr>
              <a:t>Art. 8, comma 1, lettera b</a:t>
            </a:r>
            <a:endParaRPr lang="it-IT" dirty="0">
              <a:solidFill>
                <a:srgbClr val="FF0000"/>
              </a:solidFill>
            </a:endParaRPr>
          </a:p>
        </p:txBody>
      </p:sp>
      <p:sp>
        <p:nvSpPr>
          <p:cNvPr id="4" name="Rettangolo 3"/>
          <p:cNvSpPr/>
          <p:nvPr/>
        </p:nvSpPr>
        <p:spPr>
          <a:xfrm>
            <a:off x="4476537" y="2346549"/>
            <a:ext cx="2824294" cy="2862322"/>
          </a:xfrm>
          <a:prstGeom prst="rect">
            <a:avLst/>
          </a:prstGeom>
        </p:spPr>
        <p:txBody>
          <a:bodyPr wrap="square">
            <a:spAutoFit/>
          </a:bodyPr>
          <a:lstStyle/>
          <a:p>
            <a:r>
              <a:rPr lang="it-IT" dirty="0">
                <a:solidFill>
                  <a:srgbClr val="000000"/>
                </a:solidFill>
                <a:latin typeface="Arial" panose="020B0604020202020204" pitchFamily="34" charset="0"/>
                <a:ea typeface="Calibri" panose="020F0502020204030204" pitchFamily="34" charset="0"/>
              </a:rPr>
              <a:t>«previsione di un meccanismo di programmazione, di norma triennale, dei contingenti di giovani italiani </a:t>
            </a:r>
            <a:r>
              <a:rPr lang="it-IT" b="1" dirty="0">
                <a:solidFill>
                  <a:srgbClr val="000000"/>
                </a:solidFill>
                <a:latin typeface="Arial" panose="020B0604020202020204" pitchFamily="34" charset="0"/>
                <a:ea typeface="Calibri" panose="020F0502020204030204" pitchFamily="34" charset="0"/>
              </a:rPr>
              <a:t>e stranieri regolarmente soggiornanti </a:t>
            </a:r>
            <a:r>
              <a:rPr lang="it-IT" dirty="0">
                <a:solidFill>
                  <a:srgbClr val="000000"/>
                </a:solidFill>
                <a:latin typeface="Arial" panose="020B0604020202020204" pitchFamily="34" charset="0"/>
                <a:ea typeface="Calibri" panose="020F0502020204030204" pitchFamily="34" charset="0"/>
              </a:rPr>
              <a:t>di età compresa tra 18 e 28 anni»</a:t>
            </a:r>
            <a:endParaRPr lang="it-IT" dirty="0"/>
          </a:p>
        </p:txBody>
      </p:sp>
      <p:sp>
        <p:nvSpPr>
          <p:cNvPr id="5" name="Rettangolo 4"/>
          <p:cNvSpPr/>
          <p:nvPr/>
        </p:nvSpPr>
        <p:spPr>
          <a:xfrm>
            <a:off x="8202230" y="2346549"/>
            <a:ext cx="2824294" cy="2308324"/>
          </a:xfrm>
          <a:prstGeom prst="rect">
            <a:avLst/>
          </a:prstGeom>
        </p:spPr>
        <p:txBody>
          <a:bodyPr wrap="square">
            <a:spAutoFit/>
          </a:bodyPr>
          <a:lstStyle/>
          <a:p>
            <a:r>
              <a:rPr lang="it-IT" dirty="0">
                <a:solidFill>
                  <a:srgbClr val="000000"/>
                </a:solidFill>
                <a:latin typeface="Arial" panose="020B0604020202020204" pitchFamily="34" charset="0"/>
                <a:ea typeface="Calibri" panose="020F0502020204030204" pitchFamily="34" charset="0"/>
              </a:rPr>
              <a:t>Il Senato risolve positivamente il problema, più volte oggetto di sentenze in tal senso, dell’apertura del servizio civile agli stranieri regolarmente soggiornanti</a:t>
            </a:r>
            <a:endParaRPr lang="it-IT" dirty="0"/>
          </a:p>
        </p:txBody>
      </p:sp>
      <p:sp>
        <p:nvSpPr>
          <p:cNvPr id="6" name="Rettangolo 5"/>
          <p:cNvSpPr/>
          <p:nvPr/>
        </p:nvSpPr>
        <p:spPr>
          <a:xfrm>
            <a:off x="762385" y="2346549"/>
            <a:ext cx="2824294" cy="2031325"/>
          </a:xfrm>
          <a:prstGeom prst="rect">
            <a:avLst/>
          </a:prstGeom>
        </p:spPr>
        <p:txBody>
          <a:bodyPr wrap="square">
            <a:spAutoFit/>
          </a:bodyPr>
          <a:lstStyle/>
          <a:p>
            <a:r>
              <a:rPr lang="it-IT" dirty="0">
                <a:solidFill>
                  <a:srgbClr val="000000"/>
                </a:solidFill>
                <a:latin typeface="Arial" panose="020B0604020202020204" pitchFamily="34" charset="0"/>
                <a:ea typeface="Calibri" panose="020F0502020204030204" pitchFamily="34" charset="0"/>
              </a:rPr>
              <a:t>«previsione di un meccanismo di programmazione, di norma triennale, dei contingenti di giovani di età compresa tra 18 e 28 anni…»</a:t>
            </a:r>
            <a:endParaRPr lang="it-IT" dirty="0"/>
          </a:p>
        </p:txBody>
      </p:sp>
      <p:sp>
        <p:nvSpPr>
          <p:cNvPr id="7" name="Rettangolo arrotondato 6"/>
          <p:cNvSpPr/>
          <p:nvPr/>
        </p:nvSpPr>
        <p:spPr>
          <a:xfrm>
            <a:off x="4250988" y="1473201"/>
            <a:ext cx="2821022" cy="3964562"/>
          </a:xfrm>
          <a:prstGeom prst="round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862420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Servizio civile e livelli territoriali di governo</a:t>
            </a:r>
          </a:p>
        </p:txBody>
      </p:sp>
      <p:sp>
        <p:nvSpPr>
          <p:cNvPr id="3" name="Rettangolo 2"/>
          <p:cNvSpPr/>
          <p:nvPr/>
        </p:nvSpPr>
        <p:spPr>
          <a:xfrm>
            <a:off x="917196" y="2334048"/>
            <a:ext cx="2253843" cy="2585323"/>
          </a:xfrm>
          <a:prstGeom prst="rect">
            <a:avLst/>
          </a:prstGeom>
        </p:spPr>
        <p:txBody>
          <a:bodyPr wrap="square">
            <a:spAutoFit/>
          </a:bodyPr>
          <a:lstStyle/>
          <a:p>
            <a:r>
              <a:rPr lang="it-IT" dirty="0">
                <a:latin typeface="Arial" panose="020B0604020202020204" pitchFamily="34" charset="0"/>
                <a:ea typeface="Calibri" panose="020F0502020204030204" pitchFamily="34" charset="0"/>
              </a:rPr>
              <a:t>«coinvolgimento degli enti territoriali e degli enti pubblici e privati senza scopo di lucro nella programmazione e nell'organizzazione del servizio civile universale»</a:t>
            </a:r>
            <a:endParaRPr lang="it-IT" dirty="0"/>
          </a:p>
        </p:txBody>
      </p:sp>
      <p:sp>
        <p:nvSpPr>
          <p:cNvPr id="4" name="Rettangolo 3"/>
          <p:cNvSpPr/>
          <p:nvPr/>
        </p:nvSpPr>
        <p:spPr>
          <a:xfrm>
            <a:off x="3965850" y="2334047"/>
            <a:ext cx="3874644" cy="4247317"/>
          </a:xfrm>
          <a:prstGeom prst="rect">
            <a:avLst/>
          </a:prstGeom>
        </p:spPr>
        <p:txBody>
          <a:bodyPr wrap="square">
            <a:spAutoFit/>
          </a:bodyPr>
          <a:lstStyle/>
          <a:p>
            <a:r>
              <a:rPr lang="it-IT" dirty="0">
                <a:solidFill>
                  <a:srgbClr val="000000"/>
                </a:solidFill>
                <a:latin typeface="Arial" panose="020B0604020202020204" pitchFamily="34" charset="0"/>
                <a:ea typeface="Calibri" panose="020F0502020204030204" pitchFamily="34" charset="0"/>
              </a:rPr>
              <a:t>attribuzione allo Stato della funzione di programmazione, organizzazione, accreditamento e controllo del servizio civile universale; realizzazione, con il coinvolgimento delle Regioni, dei programmi da parte di enti locali, altri enti pubblici territoriali ed enti di Terzo settore; possibilità per le Regioni, gli enti locali, gli altri enti pubblici territoriali e gli enti di Terzo settore di attivare autonomamente progetti di servizio civile con risorse proprie, da realizzare presso soggetti accreditati</a:t>
            </a:r>
            <a:endParaRPr lang="it-IT" dirty="0"/>
          </a:p>
        </p:txBody>
      </p:sp>
      <p:sp>
        <p:nvSpPr>
          <p:cNvPr id="5" name="Rettangolo 4"/>
          <p:cNvSpPr/>
          <p:nvPr/>
        </p:nvSpPr>
        <p:spPr>
          <a:xfrm>
            <a:off x="211941" y="6281149"/>
            <a:ext cx="2775119" cy="369332"/>
          </a:xfrm>
          <a:prstGeom prst="rect">
            <a:avLst/>
          </a:prstGeom>
        </p:spPr>
        <p:txBody>
          <a:bodyPr wrap="none">
            <a:spAutoFit/>
          </a:bodyPr>
          <a:lstStyle/>
          <a:p>
            <a:r>
              <a:rPr lang="it-IT" dirty="0">
                <a:solidFill>
                  <a:srgbClr val="FF0000"/>
                </a:solidFill>
                <a:latin typeface="Arial" panose="020B0604020202020204" pitchFamily="34" charset="0"/>
                <a:ea typeface="Calibri" panose="020F0502020204030204" pitchFamily="34" charset="0"/>
              </a:rPr>
              <a:t>Art. 8, comma 1, lettera d</a:t>
            </a:r>
            <a:endParaRPr lang="it-IT" dirty="0">
              <a:solidFill>
                <a:srgbClr val="FF0000"/>
              </a:solidFill>
            </a:endParaRPr>
          </a:p>
        </p:txBody>
      </p:sp>
      <p:sp>
        <p:nvSpPr>
          <p:cNvPr id="6" name="Rettangolo 5"/>
          <p:cNvSpPr/>
          <p:nvPr/>
        </p:nvSpPr>
        <p:spPr>
          <a:xfrm>
            <a:off x="8326877" y="2334047"/>
            <a:ext cx="2840475" cy="2585323"/>
          </a:xfrm>
          <a:prstGeom prst="rect">
            <a:avLst/>
          </a:prstGeom>
        </p:spPr>
        <p:txBody>
          <a:bodyPr wrap="square">
            <a:spAutoFit/>
          </a:bodyPr>
          <a:lstStyle/>
          <a:p>
            <a:r>
              <a:rPr lang="it-IT" dirty="0">
                <a:latin typeface="Arial" panose="020B0604020202020204" pitchFamily="34" charset="0"/>
                <a:ea typeface="Calibri" panose="020F0502020204030204" pitchFamily="34" charset="0"/>
              </a:rPr>
              <a:t>La Camera si limitava a prevedere il generico coinvolgimento degli enti territoriali e degli enti pubblici; il Senato specifica in modo analitico </a:t>
            </a:r>
            <a:r>
              <a:rPr lang="it-IT" dirty="0">
                <a:solidFill>
                  <a:srgbClr val="000000"/>
                </a:solidFill>
                <a:latin typeface="Arial" panose="020B0604020202020204" pitchFamily="34" charset="0"/>
                <a:ea typeface="Calibri" panose="020F0502020204030204" pitchFamily="34" charset="0"/>
              </a:rPr>
              <a:t>compiti e prerogative dello Stato e delle Regioni</a:t>
            </a:r>
            <a:endParaRPr lang="it-IT" dirty="0"/>
          </a:p>
        </p:txBody>
      </p:sp>
      <p:sp>
        <p:nvSpPr>
          <p:cNvPr id="7" name="Rettangolo arrotondato 6"/>
          <p:cNvSpPr/>
          <p:nvPr/>
        </p:nvSpPr>
        <p:spPr>
          <a:xfrm>
            <a:off x="3832698" y="1473200"/>
            <a:ext cx="4105072" cy="5258339"/>
          </a:xfrm>
          <a:prstGeom prst="round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315054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4260" y="458249"/>
            <a:ext cx="11914909" cy="1325563"/>
          </a:xfrm>
        </p:spPr>
        <p:txBody>
          <a:bodyPr/>
          <a:lstStyle/>
          <a:p>
            <a:r>
              <a:rPr lang="it-IT" dirty="0"/>
              <a:t>Revisione complessiva </a:t>
            </a:r>
            <a:r>
              <a:rPr lang="it-IT" dirty="0" smtClean="0"/>
              <a:t>della giungla fiscale</a:t>
            </a:r>
            <a:endParaRPr lang="it-IT" dirty="0"/>
          </a:p>
        </p:txBody>
      </p:sp>
      <p:sp>
        <p:nvSpPr>
          <p:cNvPr id="4" name="Rettangolo 3"/>
          <p:cNvSpPr/>
          <p:nvPr/>
        </p:nvSpPr>
        <p:spPr>
          <a:xfrm>
            <a:off x="4574796" y="2250157"/>
            <a:ext cx="3246242" cy="4247317"/>
          </a:xfrm>
          <a:prstGeom prst="rect">
            <a:avLst/>
          </a:prstGeom>
        </p:spPr>
        <p:txBody>
          <a:bodyPr wrap="square">
            <a:spAutoFit/>
          </a:bodyPr>
          <a:lstStyle/>
          <a:p>
            <a:r>
              <a:rPr lang="it-IT" b="1" dirty="0">
                <a:solidFill>
                  <a:srgbClr val="000000"/>
                </a:solidFill>
                <a:latin typeface="Arial" panose="020B0604020202020204" pitchFamily="34" charset="0"/>
                <a:ea typeface="Calibri" panose="020F0502020204030204" pitchFamily="34" charset="0"/>
              </a:rPr>
              <a:t>revisione complessiva della definizione di ente non commerciale </a:t>
            </a:r>
            <a:r>
              <a:rPr lang="it-IT" dirty="0">
                <a:solidFill>
                  <a:srgbClr val="000000"/>
                </a:solidFill>
                <a:latin typeface="Arial" panose="020B0604020202020204" pitchFamily="34" charset="0"/>
                <a:ea typeface="Calibri" panose="020F0502020204030204" pitchFamily="34" charset="0"/>
              </a:rPr>
              <a:t>ai fini fiscali connessa alle finalità di interesse generale perseguite dall'ente e introduzione di un regime tributario di vantaggio che tenga conto delle finalità </a:t>
            </a:r>
            <a:r>
              <a:rPr lang="it-IT" b="1" dirty="0">
                <a:solidFill>
                  <a:srgbClr val="000000"/>
                </a:solidFill>
                <a:latin typeface="Arial" panose="020B0604020202020204" pitchFamily="34" charset="0"/>
                <a:ea typeface="Calibri" panose="020F0502020204030204" pitchFamily="34" charset="0"/>
              </a:rPr>
              <a:t>civiche</a:t>
            </a:r>
            <a:r>
              <a:rPr lang="it-IT" dirty="0">
                <a:solidFill>
                  <a:srgbClr val="000000"/>
                </a:solidFill>
                <a:latin typeface="Arial" panose="020B0604020202020204" pitchFamily="34" charset="0"/>
                <a:ea typeface="Calibri" panose="020F0502020204030204" pitchFamily="34" charset="0"/>
              </a:rPr>
              <a:t>, solidaristiche e di utilità sociale dell'ente, del divieto di ripartizione, anche in forma indiretta, degli utili o degli avanzi di gestione e dell'impatto sociale delle attività svolte dall'ente</a:t>
            </a:r>
            <a:endParaRPr lang="it-IT" dirty="0"/>
          </a:p>
        </p:txBody>
      </p:sp>
      <p:sp>
        <p:nvSpPr>
          <p:cNvPr id="5" name="Rettangolo 4"/>
          <p:cNvSpPr/>
          <p:nvPr/>
        </p:nvSpPr>
        <p:spPr>
          <a:xfrm>
            <a:off x="8297965" y="2250156"/>
            <a:ext cx="3179037" cy="3693319"/>
          </a:xfrm>
          <a:prstGeom prst="rect">
            <a:avLst/>
          </a:prstGeom>
        </p:spPr>
        <p:txBody>
          <a:bodyPr wrap="square">
            <a:spAutoFit/>
          </a:bodyPr>
          <a:lstStyle/>
          <a:p>
            <a:r>
              <a:rPr lang="it-IT" dirty="0">
                <a:latin typeface="Arial" panose="020B0604020202020204" pitchFamily="34" charset="0"/>
                <a:ea typeface="Calibri" panose="020F0502020204030204" pitchFamily="34" charset="0"/>
              </a:rPr>
              <a:t>A fronte della difficoltà di rimettere mano entro la delega agli aspetti fiscali, l’equilibrio raggiunto prevede comunque la messa in discussione di uno dei (discutibili) pilastri dell’attuale trattamento fiscale degli enti di terzo settore, nonché la possibilità di un intervento di revisione complessiva dell’attuale giungla fiscale, attraverso i decreti legislativi</a:t>
            </a:r>
            <a:endParaRPr lang="it-IT" dirty="0"/>
          </a:p>
        </p:txBody>
      </p:sp>
      <p:sp>
        <p:nvSpPr>
          <p:cNvPr id="6" name="Rettangolo 5"/>
          <p:cNvSpPr/>
          <p:nvPr/>
        </p:nvSpPr>
        <p:spPr>
          <a:xfrm>
            <a:off x="838200" y="2250157"/>
            <a:ext cx="3246242" cy="3970318"/>
          </a:xfrm>
          <a:prstGeom prst="rect">
            <a:avLst/>
          </a:prstGeom>
        </p:spPr>
        <p:txBody>
          <a:bodyPr wrap="square">
            <a:spAutoFit/>
          </a:bodyPr>
          <a:lstStyle/>
          <a:p>
            <a:r>
              <a:rPr lang="it-IT" dirty="0">
                <a:solidFill>
                  <a:srgbClr val="000000"/>
                </a:solidFill>
                <a:latin typeface="Arial" panose="020B0604020202020204" pitchFamily="34" charset="0"/>
                <a:ea typeface="Calibri" panose="020F0502020204030204" pitchFamily="34" charset="0"/>
              </a:rPr>
              <a:t>definizione di ente non commerciale ai fini fiscali connessa alle finalità di interesse generale perseguite dall'ente e introduzione di un regime tributario di vantaggio che tenga conto delle finalità solidaristiche e di utilità sociale dell'ente, del divieto di ripartizione, anche in forma indiretta, degli utili o degli avanzi di gestione e dell'impatto sociale delle attività svolte dall'ente</a:t>
            </a:r>
            <a:endParaRPr lang="it-IT" dirty="0"/>
          </a:p>
        </p:txBody>
      </p:sp>
      <p:sp>
        <p:nvSpPr>
          <p:cNvPr id="7" name="Rettangolo arrotondato 6"/>
          <p:cNvSpPr/>
          <p:nvPr/>
        </p:nvSpPr>
        <p:spPr>
          <a:xfrm>
            <a:off x="4338536" y="1473200"/>
            <a:ext cx="3599234" cy="5258339"/>
          </a:xfrm>
          <a:prstGeom prst="round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161995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definizione di terzo settore è più completa</a:t>
            </a:r>
          </a:p>
        </p:txBody>
      </p:sp>
      <p:sp>
        <p:nvSpPr>
          <p:cNvPr id="4" name="Rettangolo 3"/>
          <p:cNvSpPr/>
          <p:nvPr/>
        </p:nvSpPr>
        <p:spPr>
          <a:xfrm>
            <a:off x="875251" y="2220553"/>
            <a:ext cx="3361189" cy="2308324"/>
          </a:xfrm>
          <a:prstGeom prst="rect">
            <a:avLst/>
          </a:prstGeom>
        </p:spPr>
        <p:txBody>
          <a:bodyPr wrap="square">
            <a:spAutoFit/>
          </a:bodyPr>
          <a:lstStyle/>
          <a:p>
            <a:r>
              <a:rPr lang="it-IT" dirty="0">
                <a:latin typeface="Arial" panose="020B0604020202020204" pitchFamily="34" charset="0"/>
                <a:ea typeface="Calibri" panose="020F0502020204030204" pitchFamily="34" charset="0"/>
              </a:rPr>
              <a:t>Rispetto ai modi con cui realizzare le attività di interesse generale, il testo prevedeva che ciò avvenisse “</a:t>
            </a:r>
            <a:r>
              <a:rPr lang="it-IT" b="1" dirty="0">
                <a:solidFill>
                  <a:srgbClr val="7030A0"/>
                </a:solidFill>
                <a:latin typeface="Arial" panose="020B0604020202020204" pitchFamily="34" charset="0"/>
                <a:ea typeface="Calibri" panose="020F0502020204030204" pitchFamily="34" charset="0"/>
              </a:rPr>
              <a:t>anche</a:t>
            </a:r>
            <a:r>
              <a:rPr lang="it-IT" dirty="0">
                <a:latin typeface="Arial" panose="020B0604020202020204" pitchFamily="34" charset="0"/>
                <a:ea typeface="Calibri" panose="020F0502020204030204" pitchFamily="34" charset="0"/>
              </a:rPr>
              <a:t> mediante la produzione e lo scambio di beni e servizi di utilità sociale </a:t>
            </a:r>
            <a:r>
              <a:rPr lang="it-IT" b="1" dirty="0">
                <a:solidFill>
                  <a:srgbClr val="7030A0"/>
                </a:solidFill>
                <a:latin typeface="Arial" panose="020B0604020202020204" pitchFamily="34" charset="0"/>
                <a:ea typeface="Calibri" panose="020F0502020204030204" pitchFamily="34" charset="0"/>
              </a:rPr>
              <a:t>nonché</a:t>
            </a:r>
            <a:r>
              <a:rPr lang="it-IT" dirty="0">
                <a:latin typeface="Arial" panose="020B0604020202020204" pitchFamily="34" charset="0"/>
                <a:ea typeface="Calibri" panose="020F0502020204030204" pitchFamily="34" charset="0"/>
              </a:rPr>
              <a:t> attraverso forme di mutualità.”</a:t>
            </a:r>
            <a:endParaRPr lang="it-IT" dirty="0"/>
          </a:p>
        </p:txBody>
      </p:sp>
      <p:sp>
        <p:nvSpPr>
          <p:cNvPr id="5" name="Rettangolo 4"/>
          <p:cNvSpPr/>
          <p:nvPr/>
        </p:nvSpPr>
        <p:spPr>
          <a:xfrm>
            <a:off x="4597167" y="2312507"/>
            <a:ext cx="2797546" cy="2585323"/>
          </a:xfrm>
          <a:prstGeom prst="rect">
            <a:avLst/>
          </a:prstGeom>
        </p:spPr>
        <p:txBody>
          <a:bodyPr wrap="square">
            <a:spAutoFit/>
          </a:bodyPr>
          <a:lstStyle/>
          <a:p>
            <a:r>
              <a:rPr lang="it-IT" dirty="0">
                <a:latin typeface="Arial" panose="020B0604020202020204" pitchFamily="34" charset="0"/>
                <a:ea typeface="Calibri" panose="020F0502020204030204" pitchFamily="34" charset="0"/>
              </a:rPr>
              <a:t>Le organizzazioni di terzo settore «promuovono e realizzano attività di interesse generale mediante </a:t>
            </a:r>
            <a:r>
              <a:rPr lang="it-IT" b="1" dirty="0">
                <a:solidFill>
                  <a:schemeClr val="accent6">
                    <a:lumMod val="75000"/>
                  </a:schemeClr>
                </a:solidFill>
                <a:latin typeface="Arial" panose="020B0604020202020204" pitchFamily="34" charset="0"/>
                <a:ea typeface="Calibri" panose="020F0502020204030204" pitchFamily="34" charset="0"/>
              </a:rPr>
              <a:t>forme di azione volontaria e gratuita </a:t>
            </a:r>
            <a:r>
              <a:rPr lang="it-IT" dirty="0">
                <a:latin typeface="Arial" panose="020B0604020202020204" pitchFamily="34" charset="0"/>
                <a:ea typeface="Calibri" panose="020F0502020204030204" pitchFamily="34" charset="0"/>
              </a:rPr>
              <a:t>o di mutualità o di produzione e scambio di beni e servizi»</a:t>
            </a:r>
            <a:endParaRPr lang="it-IT" dirty="0"/>
          </a:p>
        </p:txBody>
      </p:sp>
      <p:sp>
        <p:nvSpPr>
          <p:cNvPr id="6" name="Rettangolo 5"/>
          <p:cNvSpPr/>
          <p:nvPr/>
        </p:nvSpPr>
        <p:spPr>
          <a:xfrm>
            <a:off x="8279934" y="2312507"/>
            <a:ext cx="3573710" cy="4247317"/>
          </a:xfrm>
          <a:prstGeom prst="rect">
            <a:avLst/>
          </a:prstGeom>
        </p:spPr>
        <p:txBody>
          <a:bodyPr wrap="square">
            <a:spAutoFit/>
          </a:bodyPr>
          <a:lstStyle/>
          <a:p>
            <a:r>
              <a:rPr lang="it-IT" dirty="0">
                <a:latin typeface="Arial" panose="020B0604020202020204" pitchFamily="34" charset="0"/>
                <a:ea typeface="Calibri" panose="020F0502020204030204" pitchFamily="34" charset="0"/>
              </a:rPr>
              <a:t>La definizione di cos’è terzo settore risultava un po’ incerta, con parole come “</a:t>
            </a:r>
            <a:r>
              <a:rPr lang="it-IT" b="1" dirty="0">
                <a:solidFill>
                  <a:srgbClr val="7030A0"/>
                </a:solidFill>
                <a:latin typeface="Arial" panose="020B0604020202020204" pitchFamily="34" charset="0"/>
                <a:ea typeface="Calibri" panose="020F0502020204030204" pitchFamily="34" charset="0"/>
              </a:rPr>
              <a:t>anche</a:t>
            </a:r>
            <a:r>
              <a:rPr lang="it-IT" dirty="0">
                <a:latin typeface="Arial" panose="020B0604020202020204" pitchFamily="34" charset="0"/>
                <a:ea typeface="Calibri" panose="020F0502020204030204" pitchFamily="34" charset="0"/>
              </a:rPr>
              <a:t>” e “</a:t>
            </a:r>
            <a:r>
              <a:rPr lang="it-IT" b="1" dirty="0">
                <a:solidFill>
                  <a:srgbClr val="7030A0"/>
                </a:solidFill>
                <a:latin typeface="Arial" panose="020B0604020202020204" pitchFamily="34" charset="0"/>
                <a:ea typeface="Calibri" panose="020F0502020204030204" pitchFamily="34" charset="0"/>
              </a:rPr>
              <a:t>nonché</a:t>
            </a:r>
            <a:r>
              <a:rPr lang="it-IT" dirty="0">
                <a:latin typeface="Arial" panose="020B0604020202020204" pitchFamily="34" charset="0"/>
                <a:ea typeface="Calibri" panose="020F0502020204030204" pitchFamily="34" charset="0"/>
              </a:rPr>
              <a:t>” che non aiutavano la comprensione. Non si faceva poi cenno all’azione </a:t>
            </a:r>
            <a:r>
              <a:rPr lang="it-IT" b="1" dirty="0">
                <a:solidFill>
                  <a:schemeClr val="accent6">
                    <a:lumMod val="75000"/>
                  </a:schemeClr>
                </a:solidFill>
                <a:latin typeface="Arial" panose="020B0604020202020204" pitchFamily="34" charset="0"/>
                <a:ea typeface="Calibri" panose="020F0502020204030204" pitchFamily="34" charset="0"/>
              </a:rPr>
              <a:t>volontaria ispirata al dono</a:t>
            </a:r>
            <a:r>
              <a:rPr lang="it-IT" dirty="0">
                <a:latin typeface="Arial" panose="020B0604020202020204" pitchFamily="34" charset="0"/>
                <a:ea typeface="Calibri" panose="020F0502020204030204" pitchFamily="34" charset="0"/>
              </a:rPr>
              <a:t>.</a:t>
            </a:r>
          </a:p>
          <a:p>
            <a:r>
              <a:rPr lang="it-IT" dirty="0">
                <a:latin typeface="Arial" panose="020B0604020202020204" pitchFamily="34" charset="0"/>
                <a:ea typeface="Calibri" panose="020F0502020204030204" pitchFamily="34" charset="0"/>
              </a:rPr>
              <a:t>La nuova definizione è lineare e riconosce a pari grado e di seguito i tre codici con cui operano gli enti di terzo settore: la gratuità, la mutualità, lo scambio economico, anche compresenti nella stessa organizzazione</a:t>
            </a:r>
          </a:p>
        </p:txBody>
      </p:sp>
      <p:sp>
        <p:nvSpPr>
          <p:cNvPr id="12" name="Rettangolo 11"/>
          <p:cNvSpPr/>
          <p:nvPr/>
        </p:nvSpPr>
        <p:spPr>
          <a:xfrm>
            <a:off x="197035" y="6348261"/>
            <a:ext cx="736099" cy="369332"/>
          </a:xfrm>
          <a:prstGeom prst="rect">
            <a:avLst/>
          </a:prstGeom>
        </p:spPr>
        <p:txBody>
          <a:bodyPr wrap="none">
            <a:spAutoFit/>
          </a:bodyPr>
          <a:lstStyle/>
          <a:p>
            <a:r>
              <a:rPr lang="it-IT" dirty="0">
                <a:solidFill>
                  <a:srgbClr val="FF0000"/>
                </a:solidFill>
                <a:latin typeface="Arial" panose="020B0604020202020204" pitchFamily="34" charset="0"/>
                <a:ea typeface="Calibri" panose="020F0502020204030204" pitchFamily="34" charset="0"/>
              </a:rPr>
              <a:t>Art. 1</a:t>
            </a:r>
            <a:endParaRPr lang="it-IT" dirty="0">
              <a:solidFill>
                <a:srgbClr val="FF0000"/>
              </a:solidFill>
            </a:endParaRPr>
          </a:p>
        </p:txBody>
      </p:sp>
      <p:sp>
        <p:nvSpPr>
          <p:cNvPr id="7" name="Rettangolo arrotondato 6"/>
          <p:cNvSpPr/>
          <p:nvPr/>
        </p:nvSpPr>
        <p:spPr>
          <a:xfrm>
            <a:off x="4346715" y="1499702"/>
            <a:ext cx="3233530" cy="3708401"/>
          </a:xfrm>
          <a:prstGeom prst="round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315981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Istituita la Fondazione Italia Sociale</a:t>
            </a:r>
          </a:p>
        </p:txBody>
      </p:sp>
      <p:sp>
        <p:nvSpPr>
          <p:cNvPr id="3" name="Rettangolo 2"/>
          <p:cNvSpPr/>
          <p:nvPr/>
        </p:nvSpPr>
        <p:spPr>
          <a:xfrm>
            <a:off x="4566406" y="2308718"/>
            <a:ext cx="3196265" cy="3693319"/>
          </a:xfrm>
          <a:prstGeom prst="rect">
            <a:avLst/>
          </a:prstGeom>
        </p:spPr>
        <p:txBody>
          <a:bodyPr wrap="square">
            <a:spAutoFit/>
          </a:bodyPr>
          <a:lstStyle/>
          <a:p>
            <a:r>
              <a:rPr lang="it-IT" dirty="0">
                <a:solidFill>
                  <a:srgbClr val="000000"/>
                </a:solidFill>
                <a:latin typeface="Arial" panose="020B0604020202020204" pitchFamily="34" charset="0"/>
                <a:ea typeface="Calibri" panose="020F0502020204030204" pitchFamily="34" charset="0"/>
              </a:rPr>
              <a:t>«È istituita la “Fondazione Italia Sociale” con lo scopo di sostenere, mediante l’apporto di risorse finanziarie e di competenze gestionali, la realizzazione e lo sviluppo di interventi innovativi da parte degli enti di terzo settore, caratterizzati dalla produzione di beni e servizi idonei a conseguire un elevato impatto sociale e occupazionale.»</a:t>
            </a:r>
            <a:endParaRPr lang="it-IT" dirty="0"/>
          </a:p>
        </p:txBody>
      </p:sp>
      <p:sp>
        <p:nvSpPr>
          <p:cNvPr id="4" name="Rettangolo 3"/>
          <p:cNvSpPr/>
          <p:nvPr/>
        </p:nvSpPr>
        <p:spPr>
          <a:xfrm>
            <a:off x="8229601" y="2308717"/>
            <a:ext cx="3550596" cy="2862322"/>
          </a:xfrm>
          <a:prstGeom prst="rect">
            <a:avLst/>
          </a:prstGeom>
        </p:spPr>
        <p:txBody>
          <a:bodyPr wrap="square">
            <a:spAutoFit/>
          </a:bodyPr>
          <a:lstStyle/>
          <a:p>
            <a:r>
              <a:rPr lang="it-IT" dirty="0">
                <a:latin typeface="Arial" panose="020B0604020202020204" pitchFamily="34" charset="0"/>
                <a:ea typeface="Calibri" panose="020F0502020204030204" pitchFamily="34" charset="0"/>
              </a:rPr>
              <a:t>Idea proposta dal Governo, per promuovere interventi innovativi ad alto impatto sociale e occupazionale utilizzando il capitale pubblico iniziale come leva per raccogliere risorse filantropiche. Viene specificato che opera «</a:t>
            </a:r>
            <a:r>
              <a:rPr lang="it-IT" b="1" dirty="0">
                <a:latin typeface="Arial" panose="020B0604020202020204" pitchFamily="34" charset="0"/>
                <a:ea typeface="Calibri" panose="020F0502020204030204" pitchFamily="34" charset="0"/>
              </a:rPr>
              <a:t>per lo sviluppo di interventi innovativi da parte degli enti di terzo settore</a:t>
            </a:r>
            <a:r>
              <a:rPr lang="it-IT" dirty="0">
                <a:latin typeface="Arial" panose="020B0604020202020204" pitchFamily="34" charset="0"/>
                <a:ea typeface="Calibri" panose="020F0502020204030204" pitchFamily="34" charset="0"/>
              </a:rPr>
              <a:t>»</a:t>
            </a:r>
            <a:endParaRPr lang="it-IT" dirty="0"/>
          </a:p>
        </p:txBody>
      </p:sp>
      <p:sp>
        <p:nvSpPr>
          <p:cNvPr id="5" name="Rettangolo arrotondato 4"/>
          <p:cNvSpPr/>
          <p:nvPr/>
        </p:nvSpPr>
        <p:spPr>
          <a:xfrm>
            <a:off x="4338536" y="1473201"/>
            <a:ext cx="3599234" cy="4985966"/>
          </a:xfrm>
          <a:prstGeom prst="round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3761622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Un nuovo fondo per </a:t>
            </a:r>
            <a:r>
              <a:rPr lang="it-IT" dirty="0" smtClean="0"/>
              <a:t>i soggetti del Libro primo</a:t>
            </a:r>
            <a:endParaRPr lang="it-IT" dirty="0"/>
          </a:p>
        </p:txBody>
      </p:sp>
      <p:sp>
        <p:nvSpPr>
          <p:cNvPr id="4" name="Rettangolo 3"/>
          <p:cNvSpPr/>
          <p:nvPr/>
        </p:nvSpPr>
        <p:spPr>
          <a:xfrm>
            <a:off x="4299644" y="2250157"/>
            <a:ext cx="3058285" cy="3693319"/>
          </a:xfrm>
          <a:prstGeom prst="rect">
            <a:avLst/>
          </a:prstGeom>
        </p:spPr>
        <p:txBody>
          <a:bodyPr wrap="square">
            <a:spAutoFit/>
          </a:bodyPr>
          <a:lstStyle/>
          <a:p>
            <a:r>
              <a:rPr lang="it-IT" dirty="0">
                <a:solidFill>
                  <a:srgbClr val="000000"/>
                </a:solidFill>
                <a:latin typeface="Arial" panose="020B0604020202020204" pitchFamily="34" charset="0"/>
                <a:ea typeface="Calibri" panose="020F0502020204030204" pitchFamily="34" charset="0"/>
              </a:rPr>
              <a:t>istituzione, presso il Ministero del lavoro e delle politiche sociali, di un fondo destinato a sostenere lo svolgimento di attività di interesse generale attraverso il finanziamento di iniziative e progetti promossi da organizzazioni di volontariato, associazioni di promozione sociale e fondazioni rientranti negli enti del Terzo settore. </a:t>
            </a:r>
          </a:p>
        </p:txBody>
      </p:sp>
      <p:sp>
        <p:nvSpPr>
          <p:cNvPr id="5" name="Rettangolo 4"/>
          <p:cNvSpPr/>
          <p:nvPr/>
        </p:nvSpPr>
        <p:spPr>
          <a:xfrm>
            <a:off x="8176926" y="2250155"/>
            <a:ext cx="2251033" cy="2862322"/>
          </a:xfrm>
          <a:prstGeom prst="rect">
            <a:avLst/>
          </a:prstGeom>
        </p:spPr>
        <p:txBody>
          <a:bodyPr wrap="square">
            <a:spAutoFit/>
          </a:bodyPr>
          <a:lstStyle/>
          <a:p>
            <a:r>
              <a:rPr lang="it-IT" dirty="0">
                <a:latin typeface="Arial" panose="020B0604020202020204" pitchFamily="34" charset="0"/>
                <a:ea typeface="Calibri" panose="020F0502020204030204" pitchFamily="34" charset="0"/>
              </a:rPr>
              <a:t>Accanto al fondo rotativo per le imprese sociali, ora si prevede un fondo per gli investimenti degli enti di terzo settore che </a:t>
            </a:r>
            <a:r>
              <a:rPr lang="it-IT" smtClean="0">
                <a:latin typeface="Arial" panose="020B0604020202020204" pitchFamily="34" charset="0"/>
                <a:ea typeface="Calibri" panose="020F0502020204030204" pitchFamily="34" charset="0"/>
              </a:rPr>
              <a:t>hanno investimenti ma non </a:t>
            </a:r>
            <a:r>
              <a:rPr lang="it-IT" dirty="0">
                <a:latin typeface="Arial" panose="020B0604020202020204" pitchFamily="34" charset="0"/>
                <a:ea typeface="Calibri" panose="020F0502020204030204" pitchFamily="34" charset="0"/>
              </a:rPr>
              <a:t>sono impresa sociale.</a:t>
            </a:r>
            <a:endParaRPr lang="it-IT" dirty="0"/>
          </a:p>
        </p:txBody>
      </p:sp>
      <p:sp>
        <p:nvSpPr>
          <p:cNvPr id="6" name="Rettangolo 5"/>
          <p:cNvSpPr/>
          <p:nvPr/>
        </p:nvSpPr>
        <p:spPr>
          <a:xfrm>
            <a:off x="838200" y="2250155"/>
            <a:ext cx="2313562" cy="3139321"/>
          </a:xfrm>
          <a:prstGeom prst="rect">
            <a:avLst/>
          </a:prstGeom>
        </p:spPr>
        <p:txBody>
          <a:bodyPr wrap="square">
            <a:spAutoFit/>
          </a:bodyPr>
          <a:lstStyle/>
          <a:p>
            <a:r>
              <a:rPr lang="it-IT" dirty="0">
                <a:solidFill>
                  <a:srgbClr val="000000"/>
                </a:solidFill>
                <a:latin typeface="Arial" panose="020B0604020202020204" pitchFamily="34" charset="0"/>
                <a:ea typeface="Calibri" panose="020F0502020204030204" pitchFamily="34" charset="0"/>
              </a:rPr>
              <a:t>Non era previsto un fondo dedicato per finanziare gli investimenti dei soggetti del libro primo del codice civile: organizzazioni di volontariato, fondazioni, associazioni di promozione sociale</a:t>
            </a:r>
            <a:endParaRPr lang="it-IT" dirty="0"/>
          </a:p>
        </p:txBody>
      </p:sp>
      <p:sp>
        <p:nvSpPr>
          <p:cNvPr id="7" name="Rettangolo arrotondato 6"/>
          <p:cNvSpPr/>
          <p:nvPr/>
        </p:nvSpPr>
        <p:spPr>
          <a:xfrm>
            <a:off x="3939611" y="1473200"/>
            <a:ext cx="3649054" cy="4876325"/>
          </a:xfrm>
          <a:prstGeom prst="round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600531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277092"/>
            <a:ext cx="10515600" cy="1480376"/>
          </a:xfrm>
        </p:spPr>
        <p:txBody>
          <a:bodyPr/>
          <a:lstStyle/>
          <a:p>
            <a:r>
              <a:rPr lang="it-IT" dirty="0"/>
              <a:t>Informazioni obbligatorie e trasformazioni più semplici per associazioni e fondazioni</a:t>
            </a:r>
          </a:p>
        </p:txBody>
      </p:sp>
      <p:sp>
        <p:nvSpPr>
          <p:cNvPr id="3" name="Rettangolo 2"/>
          <p:cNvSpPr/>
          <p:nvPr/>
        </p:nvSpPr>
        <p:spPr>
          <a:xfrm>
            <a:off x="838200" y="2304604"/>
            <a:ext cx="2685176" cy="2308324"/>
          </a:xfrm>
          <a:prstGeom prst="rect">
            <a:avLst/>
          </a:prstGeom>
        </p:spPr>
        <p:txBody>
          <a:bodyPr wrap="square">
            <a:spAutoFit/>
          </a:bodyPr>
          <a:lstStyle/>
          <a:p>
            <a:r>
              <a:rPr lang="it-IT" dirty="0">
                <a:latin typeface="Arial" panose="020B0604020202020204" pitchFamily="34" charset="0"/>
                <a:ea typeface="Calibri" panose="020F0502020204030204" pitchFamily="34" charset="0"/>
              </a:rPr>
              <a:t>La norma della Camera delega il Governo a semplificare il procedimento per il riconoscimento della personalità giuridica di associazioni e fondazioni</a:t>
            </a:r>
            <a:endParaRPr lang="it-IT" dirty="0"/>
          </a:p>
        </p:txBody>
      </p:sp>
      <p:sp>
        <p:nvSpPr>
          <p:cNvPr id="4" name="Rettangolo 3"/>
          <p:cNvSpPr/>
          <p:nvPr/>
        </p:nvSpPr>
        <p:spPr>
          <a:xfrm>
            <a:off x="4416920" y="2304604"/>
            <a:ext cx="2924962" cy="3970318"/>
          </a:xfrm>
          <a:prstGeom prst="rect">
            <a:avLst/>
          </a:prstGeom>
        </p:spPr>
        <p:txBody>
          <a:bodyPr wrap="square">
            <a:spAutoFit/>
          </a:bodyPr>
          <a:lstStyle/>
          <a:p>
            <a:r>
              <a:rPr lang="it-IT" dirty="0">
                <a:latin typeface="Arial" panose="020B0604020202020204" pitchFamily="34" charset="0"/>
                <a:ea typeface="Calibri" panose="020F0502020204030204" pitchFamily="34" charset="0"/>
              </a:rPr>
              <a:t>Il Senato rende la delega più stringente, esplicitando la necessità che essa specifichi «</a:t>
            </a:r>
            <a:r>
              <a:rPr lang="it-IT" b="1" dirty="0">
                <a:solidFill>
                  <a:srgbClr val="000000"/>
                </a:solidFill>
                <a:latin typeface="Arial" panose="020B0604020202020204" pitchFamily="34" charset="0"/>
                <a:ea typeface="Calibri" panose="020F0502020204030204" pitchFamily="34" charset="0"/>
              </a:rPr>
              <a:t>le informazioni obbligatorie da inserire negli statuti e negli atti costitutivi</a:t>
            </a:r>
            <a:r>
              <a:rPr lang="it-IT" dirty="0">
                <a:solidFill>
                  <a:srgbClr val="000000"/>
                </a:solidFill>
                <a:latin typeface="Arial" panose="020B0604020202020204" pitchFamily="34" charset="0"/>
                <a:ea typeface="Calibri" panose="020F0502020204030204" pitchFamily="34" charset="0"/>
              </a:rPr>
              <a:t>» e delega il Governo a «disciplinare il procedimento per ottenere la </a:t>
            </a:r>
            <a:r>
              <a:rPr lang="it-IT" b="1" dirty="0">
                <a:solidFill>
                  <a:srgbClr val="000000"/>
                </a:solidFill>
                <a:latin typeface="Arial" panose="020B0604020202020204" pitchFamily="34" charset="0"/>
                <a:ea typeface="Calibri" panose="020F0502020204030204" pitchFamily="34" charset="0"/>
              </a:rPr>
              <a:t>trasformazione diretta e la fusione fra associazioni e fondazioni</a:t>
            </a:r>
            <a:r>
              <a:rPr lang="it-IT" dirty="0">
                <a:solidFill>
                  <a:srgbClr val="000000"/>
                </a:solidFill>
                <a:latin typeface="Arial" panose="020B0604020202020204" pitchFamily="34" charset="0"/>
                <a:ea typeface="Calibri" panose="020F0502020204030204" pitchFamily="34" charset="0"/>
              </a:rPr>
              <a:t>»</a:t>
            </a:r>
            <a:endParaRPr lang="it-IT" dirty="0"/>
          </a:p>
        </p:txBody>
      </p:sp>
      <p:sp>
        <p:nvSpPr>
          <p:cNvPr id="5" name="Rettangolo 4"/>
          <p:cNvSpPr/>
          <p:nvPr/>
        </p:nvSpPr>
        <p:spPr>
          <a:xfrm>
            <a:off x="8120542" y="2304604"/>
            <a:ext cx="3817458" cy="4247317"/>
          </a:xfrm>
          <a:prstGeom prst="rect">
            <a:avLst/>
          </a:prstGeom>
        </p:spPr>
        <p:txBody>
          <a:bodyPr wrap="square">
            <a:spAutoFit/>
          </a:bodyPr>
          <a:lstStyle/>
          <a:p>
            <a:r>
              <a:rPr lang="it-IT" dirty="0">
                <a:latin typeface="Arial" panose="020B0604020202020204" pitchFamily="34" charset="0"/>
                <a:ea typeface="Calibri" panose="020F0502020204030204" pitchFamily="34" charset="0"/>
              </a:rPr>
              <a:t>La possibilità di svolgere attività d’impresa per associazioni e fondazioni, pur senza necessariamente assumere la qualifica di impresa sociale, richiederà una maggiore definizione delle informazioni obbligatorie da inserire negli statuti e negli atti costitutivi. Ciò al fine di tutelare al meglio i soggetti terzi e in particolare i creditori.</a:t>
            </a:r>
          </a:p>
          <a:p>
            <a:r>
              <a:rPr lang="it-IT" dirty="0">
                <a:latin typeface="Arial" panose="020B0604020202020204" pitchFamily="34" charset="0"/>
                <a:ea typeface="Calibri" panose="020F0502020204030204" pitchFamily="34" charset="0"/>
              </a:rPr>
              <a:t>Inoltre, si introduce il principio della trasformazione diretta e della fusione fra associazioni e fondazioni</a:t>
            </a:r>
          </a:p>
        </p:txBody>
      </p:sp>
      <p:sp>
        <p:nvSpPr>
          <p:cNvPr id="6" name="Rettangolo 5"/>
          <p:cNvSpPr/>
          <p:nvPr/>
        </p:nvSpPr>
        <p:spPr>
          <a:xfrm>
            <a:off x="186774" y="6323094"/>
            <a:ext cx="2775119" cy="369332"/>
          </a:xfrm>
          <a:prstGeom prst="rect">
            <a:avLst/>
          </a:prstGeom>
        </p:spPr>
        <p:txBody>
          <a:bodyPr wrap="none">
            <a:spAutoFit/>
          </a:bodyPr>
          <a:lstStyle/>
          <a:p>
            <a:r>
              <a:rPr lang="it-IT" dirty="0">
                <a:solidFill>
                  <a:srgbClr val="FF0000"/>
                </a:solidFill>
                <a:latin typeface="Arial" panose="020B0604020202020204" pitchFamily="34" charset="0"/>
                <a:ea typeface="Calibri" panose="020F0502020204030204" pitchFamily="34" charset="0"/>
              </a:rPr>
              <a:t>Art. 3, comma 1, lettera a</a:t>
            </a:r>
            <a:endParaRPr lang="it-IT" dirty="0">
              <a:solidFill>
                <a:srgbClr val="FF0000"/>
              </a:solidFill>
            </a:endParaRPr>
          </a:p>
        </p:txBody>
      </p:sp>
      <p:sp>
        <p:nvSpPr>
          <p:cNvPr id="7" name="Rettangolo arrotondato 6"/>
          <p:cNvSpPr/>
          <p:nvPr/>
        </p:nvSpPr>
        <p:spPr>
          <a:xfrm>
            <a:off x="4292600" y="1648691"/>
            <a:ext cx="3173603" cy="4921522"/>
          </a:xfrm>
          <a:prstGeom prst="round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440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976572" cy="1325563"/>
          </a:xfrm>
        </p:spPr>
        <p:txBody>
          <a:bodyPr/>
          <a:lstStyle/>
          <a:p>
            <a:r>
              <a:rPr lang="it-IT" dirty="0"/>
              <a:t>Terzo settore più esplicitamente public benefit</a:t>
            </a:r>
          </a:p>
        </p:txBody>
      </p:sp>
      <p:sp>
        <p:nvSpPr>
          <p:cNvPr id="3" name="Rettangolo 2"/>
          <p:cNvSpPr/>
          <p:nvPr/>
        </p:nvSpPr>
        <p:spPr>
          <a:xfrm>
            <a:off x="975919" y="2334047"/>
            <a:ext cx="2950129" cy="1200329"/>
          </a:xfrm>
          <a:prstGeom prst="rect">
            <a:avLst/>
          </a:prstGeom>
        </p:spPr>
        <p:txBody>
          <a:bodyPr wrap="square">
            <a:spAutoFit/>
          </a:bodyPr>
          <a:lstStyle/>
          <a:p>
            <a:r>
              <a:rPr lang="it-IT" dirty="0">
                <a:latin typeface="Arial" panose="020B0604020202020204" pitchFamily="34" charset="0"/>
                <a:ea typeface="Calibri" panose="020F0502020204030204" pitchFamily="34" charset="0"/>
              </a:rPr>
              <a:t>Delega il Governo ad individuare le attività di interesse generale in cui opera il terzo settore</a:t>
            </a:r>
            <a:endParaRPr lang="it-IT" dirty="0"/>
          </a:p>
        </p:txBody>
      </p:sp>
      <p:sp>
        <p:nvSpPr>
          <p:cNvPr id="4" name="Rettangolo 3"/>
          <p:cNvSpPr/>
          <p:nvPr/>
        </p:nvSpPr>
        <p:spPr>
          <a:xfrm>
            <a:off x="143333" y="6390206"/>
            <a:ext cx="2710999" cy="369332"/>
          </a:xfrm>
          <a:prstGeom prst="rect">
            <a:avLst/>
          </a:prstGeom>
        </p:spPr>
        <p:txBody>
          <a:bodyPr wrap="none">
            <a:spAutoFit/>
          </a:bodyPr>
          <a:lstStyle/>
          <a:p>
            <a:r>
              <a:rPr lang="it-IT" dirty="0">
                <a:solidFill>
                  <a:srgbClr val="FF0000"/>
                </a:solidFill>
                <a:latin typeface="Arial" panose="020B0604020202020204" pitchFamily="34" charset="0"/>
                <a:ea typeface="Calibri" panose="020F0502020204030204" pitchFamily="34" charset="0"/>
              </a:rPr>
              <a:t>Art. 4, comma 1 lettera b</a:t>
            </a:r>
            <a:endParaRPr lang="it-IT" dirty="0">
              <a:solidFill>
                <a:srgbClr val="FF0000"/>
              </a:solidFill>
            </a:endParaRPr>
          </a:p>
        </p:txBody>
      </p:sp>
      <p:sp>
        <p:nvSpPr>
          <p:cNvPr id="5" name="Rettangolo 4"/>
          <p:cNvSpPr/>
          <p:nvPr/>
        </p:nvSpPr>
        <p:spPr>
          <a:xfrm>
            <a:off x="4558018" y="2334047"/>
            <a:ext cx="2892984" cy="3970318"/>
          </a:xfrm>
          <a:prstGeom prst="rect">
            <a:avLst/>
          </a:prstGeom>
        </p:spPr>
        <p:txBody>
          <a:bodyPr wrap="square">
            <a:spAutoFit/>
          </a:bodyPr>
          <a:lstStyle/>
          <a:p>
            <a:r>
              <a:rPr lang="it-IT" dirty="0">
                <a:latin typeface="Arial" panose="020B0604020202020204" pitchFamily="34" charset="0"/>
                <a:ea typeface="Calibri" panose="020F0502020204030204" pitchFamily="34" charset="0"/>
              </a:rPr>
              <a:t>«…individuare le attività di interesse generale che caratterizzano gli enti del Terzo settore, il cui svolgimento, </a:t>
            </a:r>
            <a:r>
              <a:rPr lang="it-IT" b="1" dirty="0">
                <a:latin typeface="Arial" panose="020B0604020202020204" pitchFamily="34" charset="0"/>
                <a:ea typeface="Calibri" panose="020F0502020204030204" pitchFamily="34" charset="0"/>
              </a:rPr>
              <a:t>in coerenza con le previsioni statutarie e attraverso modalità che prevedano le più ampie condizioni di accesso da parte dei soggetti beneficiari</a:t>
            </a:r>
            <a:r>
              <a:rPr lang="it-IT" dirty="0">
                <a:latin typeface="Arial" panose="020B0604020202020204" pitchFamily="34" charset="0"/>
                <a:ea typeface="Calibri" panose="020F0502020204030204" pitchFamily="34" charset="0"/>
              </a:rPr>
              <a:t>, costituisce requisito per l’accesso alle agevolazioni previste dalla normativa»</a:t>
            </a:r>
            <a:endParaRPr lang="it-IT" dirty="0"/>
          </a:p>
        </p:txBody>
      </p:sp>
      <p:sp>
        <p:nvSpPr>
          <p:cNvPr id="6" name="Rettangolo 5"/>
          <p:cNvSpPr/>
          <p:nvPr/>
        </p:nvSpPr>
        <p:spPr>
          <a:xfrm>
            <a:off x="8195417" y="2334047"/>
            <a:ext cx="3619355" cy="4340218"/>
          </a:xfrm>
          <a:prstGeom prst="rect">
            <a:avLst/>
          </a:prstGeom>
        </p:spPr>
        <p:txBody>
          <a:bodyPr wrap="square">
            <a:spAutoFit/>
          </a:bodyPr>
          <a:lstStyle/>
          <a:p>
            <a:r>
              <a:rPr lang="it-IT" dirty="0">
                <a:latin typeface="Arial" panose="020B0604020202020204" pitchFamily="34" charset="0"/>
                <a:ea typeface="Calibri" panose="020F0502020204030204" pitchFamily="34" charset="0"/>
              </a:rPr>
              <a:t>Non si tratta solo di individuare dei settori. Si può operare senza fini di lucro in sanità e avere prezzi solo per ricchi. La nuova formulazione richiama la necessità che siano adottate modalità che favoriscono l’accesso dei beneficiari, al fine di escludere discriminazioni su base economica o di altro genere. E richiede che tutto ciò non sia occasionale e contingente, ma «statutario» e quindi costitutivo per l’organizzazione di terzo settore</a:t>
            </a:r>
            <a:endParaRPr lang="it-IT" dirty="0"/>
          </a:p>
        </p:txBody>
      </p:sp>
      <p:sp>
        <p:nvSpPr>
          <p:cNvPr id="7" name="Rettangolo arrotondato 6"/>
          <p:cNvSpPr/>
          <p:nvPr/>
        </p:nvSpPr>
        <p:spPr>
          <a:xfrm>
            <a:off x="4292600" y="1473200"/>
            <a:ext cx="3173603" cy="5000028"/>
          </a:xfrm>
          <a:prstGeom prst="round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42479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073" y="365125"/>
            <a:ext cx="11443854" cy="1325563"/>
          </a:xfrm>
        </p:spPr>
        <p:txBody>
          <a:bodyPr>
            <a:normAutofit/>
          </a:bodyPr>
          <a:lstStyle/>
          <a:p>
            <a:r>
              <a:rPr lang="it-IT" sz="4000" dirty="0"/>
              <a:t>Le attività del terzo settore: un unico contenitore</a:t>
            </a:r>
          </a:p>
        </p:txBody>
      </p:sp>
      <p:sp>
        <p:nvSpPr>
          <p:cNvPr id="3" name="Rettangolo 2"/>
          <p:cNvSpPr/>
          <p:nvPr/>
        </p:nvSpPr>
        <p:spPr>
          <a:xfrm>
            <a:off x="975920" y="2334047"/>
            <a:ext cx="2446290" cy="3139321"/>
          </a:xfrm>
          <a:prstGeom prst="rect">
            <a:avLst/>
          </a:prstGeom>
        </p:spPr>
        <p:txBody>
          <a:bodyPr wrap="square">
            <a:spAutoFit/>
          </a:bodyPr>
          <a:lstStyle/>
          <a:p>
            <a:r>
              <a:rPr lang="it-IT" dirty="0">
                <a:latin typeface="Arial" panose="020B0604020202020204" pitchFamily="34" charset="0"/>
                <a:ea typeface="Calibri" panose="020F0502020204030204" pitchFamily="34" charset="0"/>
              </a:rPr>
              <a:t>Non vi erano indicazioni specifiche nella delega. La norma conviveva con la prescrizione, relativa all’impresa sociale, di definire un distinto elenco delle attività ad esito della modifica del </a:t>
            </a:r>
            <a:r>
              <a:rPr lang="it-IT" dirty="0" err="1">
                <a:latin typeface="Arial" panose="020B0604020202020204" pitchFamily="34" charset="0"/>
                <a:ea typeface="Calibri" panose="020F0502020204030204" pitchFamily="34" charset="0"/>
              </a:rPr>
              <a:t>D.Lgs</a:t>
            </a:r>
            <a:r>
              <a:rPr lang="it-IT" dirty="0">
                <a:latin typeface="Arial" panose="020B0604020202020204" pitchFamily="34" charset="0"/>
                <a:ea typeface="Calibri" panose="020F0502020204030204" pitchFamily="34" charset="0"/>
              </a:rPr>
              <a:t> 155/2006</a:t>
            </a:r>
            <a:endParaRPr lang="it-IT" dirty="0"/>
          </a:p>
        </p:txBody>
      </p:sp>
      <p:sp>
        <p:nvSpPr>
          <p:cNvPr id="4" name="Rettangolo 3"/>
          <p:cNvSpPr/>
          <p:nvPr/>
        </p:nvSpPr>
        <p:spPr>
          <a:xfrm>
            <a:off x="3992578" y="2334047"/>
            <a:ext cx="3578487" cy="4247317"/>
          </a:xfrm>
          <a:prstGeom prst="rect">
            <a:avLst/>
          </a:prstGeom>
        </p:spPr>
        <p:txBody>
          <a:bodyPr wrap="square">
            <a:spAutoFit/>
          </a:bodyPr>
          <a:lstStyle/>
          <a:p>
            <a:r>
              <a:rPr lang="it-IT" dirty="0">
                <a:latin typeface="Arial" panose="020B0604020202020204" pitchFamily="34" charset="0"/>
                <a:ea typeface="Calibri" panose="020F0502020204030204" pitchFamily="34" charset="0"/>
              </a:rPr>
              <a:t>«Le attività di interesse generale sono individuate secondo criteri che tengano conto delle finalità civiche, solidaristiche e di utilità sociale nonché sulla base dei settori di attività già previsti dal </a:t>
            </a:r>
            <a:r>
              <a:rPr lang="it-IT" dirty="0" err="1">
                <a:latin typeface="Arial" panose="020B0604020202020204" pitchFamily="34" charset="0"/>
                <a:ea typeface="Calibri" panose="020F0502020204030204" pitchFamily="34" charset="0"/>
              </a:rPr>
              <a:t>D.Lgs</a:t>
            </a:r>
            <a:r>
              <a:rPr lang="it-IT" dirty="0">
                <a:latin typeface="Arial" panose="020B0604020202020204" pitchFamily="34" charset="0"/>
                <a:ea typeface="Calibri" panose="020F0502020204030204" pitchFamily="34" charset="0"/>
              </a:rPr>
              <a:t> 460/1997 e dal </a:t>
            </a:r>
            <a:r>
              <a:rPr lang="it-IT" dirty="0" err="1">
                <a:latin typeface="Arial" panose="020B0604020202020204" pitchFamily="34" charset="0"/>
                <a:ea typeface="Calibri" panose="020F0502020204030204" pitchFamily="34" charset="0"/>
              </a:rPr>
              <a:t>D.Lgs</a:t>
            </a:r>
            <a:r>
              <a:rPr lang="it-IT" dirty="0">
                <a:latin typeface="Arial" panose="020B0604020202020204" pitchFamily="34" charset="0"/>
                <a:ea typeface="Calibri" panose="020F0502020204030204" pitchFamily="34" charset="0"/>
              </a:rPr>
              <a:t> 155/2006» e sono periodicamente aggiornate.</a:t>
            </a:r>
          </a:p>
          <a:p>
            <a:r>
              <a:rPr lang="it-IT" dirty="0">
                <a:latin typeface="Arial" panose="020B0604020202020204" pitchFamily="34" charset="0"/>
                <a:ea typeface="Calibri" panose="020F0502020204030204" pitchFamily="34" charset="0"/>
              </a:rPr>
              <a:t>Si individuano «criteri e condizioni in base ai quali differenziare lo svolgimento delle attività di interesse generale…  tra i diversi enti del Terzo settore»</a:t>
            </a:r>
          </a:p>
        </p:txBody>
      </p:sp>
      <p:sp>
        <p:nvSpPr>
          <p:cNvPr id="5" name="Rettangolo 4"/>
          <p:cNvSpPr/>
          <p:nvPr/>
        </p:nvSpPr>
        <p:spPr>
          <a:xfrm>
            <a:off x="8141433" y="2334046"/>
            <a:ext cx="3578487" cy="2862322"/>
          </a:xfrm>
          <a:prstGeom prst="rect">
            <a:avLst/>
          </a:prstGeom>
        </p:spPr>
        <p:txBody>
          <a:bodyPr wrap="square">
            <a:spAutoFit/>
          </a:bodyPr>
          <a:lstStyle/>
          <a:p>
            <a:r>
              <a:rPr lang="it-IT" dirty="0">
                <a:latin typeface="Arial" panose="020B0604020202020204" pitchFamily="34" charset="0"/>
                <a:ea typeface="Calibri" panose="020F0502020204030204" pitchFamily="34" charset="0"/>
              </a:rPr>
              <a:t>Non vi sono più due contenitori paralleli, uno per il terzo settore e uno per l’impresa sociale, ma un contenitore unico, fatta salva la possibilità di riconoscere le specificità di particolari forme di terzo settore. </a:t>
            </a:r>
          </a:p>
          <a:p>
            <a:r>
              <a:rPr lang="it-IT" dirty="0">
                <a:latin typeface="Arial" panose="020B0604020202020204" pitchFamily="34" charset="0"/>
                <a:ea typeface="Calibri" panose="020F0502020204030204" pitchFamily="34" charset="0"/>
              </a:rPr>
              <a:t>Si introducono meccanismi di flessibilità per aggiornare l’elenco alle evoluzioni dei bisogni sociali.</a:t>
            </a:r>
          </a:p>
        </p:txBody>
      </p:sp>
      <p:sp>
        <p:nvSpPr>
          <p:cNvPr id="6" name="Rettangolo arrotondato 5"/>
          <p:cNvSpPr/>
          <p:nvPr/>
        </p:nvSpPr>
        <p:spPr>
          <a:xfrm>
            <a:off x="3784349" y="1473200"/>
            <a:ext cx="3786715" cy="5226364"/>
          </a:xfrm>
          <a:prstGeom prst="round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143333" y="6390206"/>
            <a:ext cx="3454792" cy="369332"/>
          </a:xfrm>
          <a:prstGeom prst="rect">
            <a:avLst/>
          </a:prstGeom>
        </p:spPr>
        <p:txBody>
          <a:bodyPr wrap="none">
            <a:spAutoFit/>
          </a:bodyPr>
          <a:lstStyle/>
          <a:p>
            <a:r>
              <a:rPr lang="it-IT" dirty="0">
                <a:solidFill>
                  <a:srgbClr val="FF0000"/>
                </a:solidFill>
                <a:latin typeface="Arial" panose="020B0604020202020204" pitchFamily="34" charset="0"/>
                <a:ea typeface="Calibri" panose="020F0502020204030204" pitchFamily="34" charset="0"/>
              </a:rPr>
              <a:t>Art. 4, comma 1 lettera b – b bis</a:t>
            </a:r>
            <a:endParaRPr lang="it-IT" dirty="0">
              <a:solidFill>
                <a:srgbClr val="FF0000"/>
              </a:solidFill>
            </a:endParaRPr>
          </a:p>
        </p:txBody>
      </p:sp>
    </p:spTree>
    <p:extLst>
      <p:ext uri="{BB962C8B-B14F-4D97-AF65-F5344CB8AC3E}">
        <p14:creationId xmlns:p14="http://schemas.microsoft.com/office/powerpoint/2010/main" val="1181959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Contabilità, distinguere la natura delle entrate </a:t>
            </a:r>
          </a:p>
        </p:txBody>
      </p:sp>
      <p:sp>
        <p:nvSpPr>
          <p:cNvPr id="3" name="Rettangolo 2"/>
          <p:cNvSpPr/>
          <p:nvPr/>
        </p:nvSpPr>
        <p:spPr>
          <a:xfrm>
            <a:off x="838200" y="2430439"/>
            <a:ext cx="2861345" cy="2862322"/>
          </a:xfrm>
          <a:prstGeom prst="rect">
            <a:avLst/>
          </a:prstGeom>
        </p:spPr>
        <p:txBody>
          <a:bodyPr wrap="square">
            <a:spAutoFit/>
          </a:bodyPr>
          <a:lstStyle/>
          <a:p>
            <a:r>
              <a:rPr lang="it-IT" dirty="0">
                <a:latin typeface="Arial" panose="020B0604020202020204" pitchFamily="34" charset="0"/>
                <a:ea typeface="Calibri" panose="020F0502020204030204" pitchFamily="34" charset="0"/>
              </a:rPr>
              <a:t>Rispetto agli aspetti fiscali, la Camera prevedeva di</a:t>
            </a:r>
            <a:r>
              <a:rPr lang="it-IT" i="1" dirty="0">
                <a:latin typeface="Arial" panose="020B0604020202020204" pitchFamily="34" charset="0"/>
                <a:ea typeface="Calibri" panose="020F0502020204030204" pitchFamily="34" charset="0"/>
              </a:rPr>
              <a:t> </a:t>
            </a:r>
            <a:r>
              <a:rPr lang="it-IT" dirty="0">
                <a:latin typeface="Arial" panose="020B0604020202020204" pitchFamily="34" charset="0"/>
                <a:ea typeface="Calibri" panose="020F0502020204030204" pitchFamily="34" charset="0"/>
              </a:rPr>
              <a:t>“definire criteri e vincoli di strumentalità dell'attività d'impresa eventualmente esercitata dall'ente” e di distinguere tra gestione istituzionale e imprenditoriale</a:t>
            </a:r>
            <a:endParaRPr lang="it-IT" dirty="0"/>
          </a:p>
        </p:txBody>
      </p:sp>
      <p:sp>
        <p:nvSpPr>
          <p:cNvPr id="4" name="Rettangolo 3"/>
          <p:cNvSpPr/>
          <p:nvPr/>
        </p:nvSpPr>
        <p:spPr>
          <a:xfrm>
            <a:off x="4361330" y="2430439"/>
            <a:ext cx="3243578" cy="3970318"/>
          </a:xfrm>
          <a:prstGeom prst="rect">
            <a:avLst/>
          </a:prstGeom>
        </p:spPr>
        <p:txBody>
          <a:bodyPr wrap="square">
            <a:spAutoFit/>
          </a:bodyPr>
          <a:lstStyle/>
          <a:p>
            <a:r>
              <a:rPr lang="it-IT" dirty="0">
                <a:solidFill>
                  <a:srgbClr val="000000"/>
                </a:solidFill>
                <a:latin typeface="Arial" panose="020B0604020202020204" pitchFamily="34" charset="0"/>
                <a:ea typeface="Calibri" panose="020F0502020204030204" pitchFamily="34" charset="0"/>
              </a:rPr>
              <a:t>«individuare criteri che consentano di distinguere, nella tenuta della contabilità e dei rendiconti, la diversa natura delle poste contabili in relazione al perseguimento dell’oggetto sociale e definire criteri e vincoli in base ai quali l’attività d’impresa svolta dall’ente in forma non prevalente e non stabile risulta finalizzata alla realizzazione degli scopi istituzionali»</a:t>
            </a:r>
            <a:endParaRPr lang="it-IT" dirty="0"/>
          </a:p>
        </p:txBody>
      </p:sp>
      <p:sp>
        <p:nvSpPr>
          <p:cNvPr id="5" name="Rettangolo 4"/>
          <p:cNvSpPr/>
          <p:nvPr/>
        </p:nvSpPr>
        <p:spPr>
          <a:xfrm>
            <a:off x="8111905" y="2430439"/>
            <a:ext cx="3792072" cy="1477328"/>
          </a:xfrm>
          <a:prstGeom prst="rect">
            <a:avLst/>
          </a:prstGeom>
        </p:spPr>
        <p:txBody>
          <a:bodyPr wrap="square">
            <a:spAutoFit/>
          </a:bodyPr>
          <a:lstStyle/>
          <a:p>
            <a:r>
              <a:rPr lang="it-IT" dirty="0">
                <a:latin typeface="Arial" panose="020B0604020202020204" pitchFamily="34" charset="0"/>
                <a:ea typeface="Calibri" panose="020F0502020204030204" pitchFamily="34" charset="0"/>
              </a:rPr>
              <a:t>Si introduce un principio di chiarezza utile ad identificare la diversa natura delle entrate, anche in relazione al possibile diverso grado di interesse generale</a:t>
            </a:r>
            <a:endParaRPr lang="it-IT" dirty="0"/>
          </a:p>
        </p:txBody>
      </p:sp>
      <p:sp>
        <p:nvSpPr>
          <p:cNvPr id="6" name="Rettangolo 5"/>
          <p:cNvSpPr/>
          <p:nvPr/>
        </p:nvSpPr>
        <p:spPr>
          <a:xfrm>
            <a:off x="143333" y="6390206"/>
            <a:ext cx="2710999" cy="369332"/>
          </a:xfrm>
          <a:prstGeom prst="rect">
            <a:avLst/>
          </a:prstGeom>
        </p:spPr>
        <p:txBody>
          <a:bodyPr wrap="none">
            <a:spAutoFit/>
          </a:bodyPr>
          <a:lstStyle/>
          <a:p>
            <a:r>
              <a:rPr lang="it-IT" dirty="0">
                <a:solidFill>
                  <a:srgbClr val="FF0000"/>
                </a:solidFill>
                <a:latin typeface="Arial" panose="020B0604020202020204" pitchFamily="34" charset="0"/>
                <a:ea typeface="Calibri" panose="020F0502020204030204" pitchFamily="34" charset="0"/>
              </a:rPr>
              <a:t>Art. 4, comma 1 lettera e</a:t>
            </a:r>
            <a:endParaRPr lang="it-IT" dirty="0">
              <a:solidFill>
                <a:srgbClr val="FF0000"/>
              </a:solidFill>
            </a:endParaRPr>
          </a:p>
        </p:txBody>
      </p:sp>
      <p:sp>
        <p:nvSpPr>
          <p:cNvPr id="7" name="Rettangolo arrotondato 6"/>
          <p:cNvSpPr/>
          <p:nvPr/>
        </p:nvSpPr>
        <p:spPr>
          <a:xfrm>
            <a:off x="4206542" y="1473200"/>
            <a:ext cx="3398366" cy="5099616"/>
          </a:xfrm>
          <a:prstGeom prst="round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937177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Più informazione e tutele verso i lavoratori</a:t>
            </a:r>
          </a:p>
        </p:txBody>
      </p:sp>
      <p:sp>
        <p:nvSpPr>
          <p:cNvPr id="3" name="Rettangolo 2"/>
          <p:cNvSpPr/>
          <p:nvPr/>
        </p:nvSpPr>
        <p:spPr>
          <a:xfrm>
            <a:off x="4227968" y="2390862"/>
            <a:ext cx="3503691" cy="3693319"/>
          </a:xfrm>
          <a:prstGeom prst="rect">
            <a:avLst/>
          </a:prstGeom>
        </p:spPr>
        <p:txBody>
          <a:bodyPr wrap="square">
            <a:spAutoFit/>
          </a:bodyPr>
          <a:lstStyle/>
          <a:p>
            <a:r>
              <a:rPr lang="it-IT" dirty="0">
                <a:solidFill>
                  <a:srgbClr val="000000"/>
                </a:solidFill>
                <a:latin typeface="Arial" panose="020B0604020202020204" pitchFamily="34" charset="0"/>
                <a:ea typeface="Calibri" panose="020F0502020204030204" pitchFamily="34" charset="0"/>
              </a:rPr>
              <a:t>Il Senato </a:t>
            </a:r>
          </a:p>
          <a:p>
            <a:pPr marL="285750" indent="-285750">
              <a:buFont typeface="Arial" panose="020B0604020202020204" pitchFamily="34" charset="0"/>
              <a:buChar char="•"/>
            </a:pPr>
            <a:r>
              <a:rPr lang="it-IT" dirty="0">
                <a:solidFill>
                  <a:srgbClr val="000000"/>
                </a:solidFill>
                <a:latin typeface="Arial" panose="020B0604020202020204" pitchFamily="34" charset="0"/>
                <a:ea typeface="Calibri" panose="020F0502020204030204" pitchFamily="34" charset="0"/>
              </a:rPr>
              <a:t>allarga gli obblighi di trasparenza e informazione verso i lavoratori</a:t>
            </a:r>
          </a:p>
          <a:p>
            <a:pPr marL="285750" indent="-285750">
              <a:buFont typeface="Arial" panose="020B0604020202020204" pitchFamily="34" charset="0"/>
              <a:buChar char="•"/>
            </a:pPr>
            <a:r>
              <a:rPr lang="it-IT" dirty="0">
                <a:solidFill>
                  <a:srgbClr val="000000"/>
                </a:solidFill>
                <a:latin typeface="Arial" panose="020B0604020202020204" pitchFamily="34" charset="0"/>
                <a:ea typeface="Calibri" panose="020F0502020204030204" pitchFamily="34" charset="0"/>
              </a:rPr>
              <a:t>introduce la previsione di «garantire, negli appalti pubblici, condizioni economiche non inferiori a quelle previste dai contratti collettivi nazionali di lavoro adottati dalle organizzazioni sindacali maggiormente rappresentative»</a:t>
            </a:r>
            <a:endParaRPr lang="it-IT" dirty="0"/>
          </a:p>
        </p:txBody>
      </p:sp>
      <p:sp>
        <p:nvSpPr>
          <p:cNvPr id="4" name="Rettangolo 3"/>
          <p:cNvSpPr/>
          <p:nvPr/>
        </p:nvSpPr>
        <p:spPr>
          <a:xfrm>
            <a:off x="8196044" y="2449585"/>
            <a:ext cx="2608976" cy="3139321"/>
          </a:xfrm>
          <a:prstGeom prst="rect">
            <a:avLst/>
          </a:prstGeom>
        </p:spPr>
        <p:txBody>
          <a:bodyPr wrap="square">
            <a:spAutoFit/>
          </a:bodyPr>
          <a:lstStyle/>
          <a:p>
            <a:r>
              <a:rPr lang="it-IT" dirty="0">
                <a:solidFill>
                  <a:srgbClr val="000000"/>
                </a:solidFill>
                <a:latin typeface="Arial" panose="020B0604020202020204" pitchFamily="34" charset="0"/>
                <a:ea typeface="Calibri" panose="020F0502020204030204" pitchFamily="34" charset="0"/>
              </a:rPr>
              <a:t>Si tratta di due importanti misure a favore dei lavoratori, in un settore che talvolta ha sofferto per trattamenti non equi per chi vi opera.</a:t>
            </a:r>
          </a:p>
          <a:p>
            <a:r>
              <a:rPr lang="it-IT" dirty="0">
                <a:solidFill>
                  <a:srgbClr val="000000"/>
                </a:solidFill>
                <a:latin typeface="Arial" panose="020B0604020202020204" pitchFamily="34" charset="0"/>
                <a:ea typeface="Calibri" panose="020F0502020204030204" pitchFamily="34" charset="0"/>
              </a:rPr>
              <a:t>Sarà più facile mettere mano all’annoso problema del </a:t>
            </a:r>
            <a:r>
              <a:rPr lang="it-IT" i="1" dirty="0">
                <a:solidFill>
                  <a:srgbClr val="000000"/>
                </a:solidFill>
                <a:latin typeface="Arial" panose="020B0604020202020204" pitchFamily="34" charset="0"/>
                <a:ea typeface="Calibri" panose="020F0502020204030204" pitchFamily="34" charset="0"/>
              </a:rPr>
              <a:t>dumping </a:t>
            </a:r>
            <a:r>
              <a:rPr lang="it-IT" dirty="0">
                <a:solidFill>
                  <a:srgbClr val="000000"/>
                </a:solidFill>
                <a:latin typeface="Arial" panose="020B0604020202020204" pitchFamily="34" charset="0"/>
                <a:ea typeface="Calibri" panose="020F0502020204030204" pitchFamily="34" charset="0"/>
              </a:rPr>
              <a:t>contrattuale</a:t>
            </a:r>
            <a:endParaRPr lang="it-IT" dirty="0"/>
          </a:p>
        </p:txBody>
      </p:sp>
      <p:sp>
        <p:nvSpPr>
          <p:cNvPr id="5" name="Rettangolo 4"/>
          <p:cNvSpPr/>
          <p:nvPr/>
        </p:nvSpPr>
        <p:spPr>
          <a:xfrm>
            <a:off x="213971" y="6348261"/>
            <a:ext cx="3390672" cy="369332"/>
          </a:xfrm>
          <a:prstGeom prst="rect">
            <a:avLst/>
          </a:prstGeom>
        </p:spPr>
        <p:txBody>
          <a:bodyPr wrap="none">
            <a:spAutoFit/>
          </a:bodyPr>
          <a:lstStyle/>
          <a:p>
            <a:r>
              <a:rPr lang="it-IT" dirty="0">
                <a:solidFill>
                  <a:srgbClr val="FF0000"/>
                </a:solidFill>
                <a:latin typeface="Arial" panose="020B0604020202020204" pitchFamily="34" charset="0"/>
                <a:ea typeface="Calibri" panose="020F0502020204030204" pitchFamily="34" charset="0"/>
              </a:rPr>
              <a:t>Art. 4, comma 1, lettera f – f bis</a:t>
            </a:r>
            <a:endParaRPr lang="it-IT" dirty="0">
              <a:solidFill>
                <a:srgbClr val="FF0000"/>
              </a:solidFill>
            </a:endParaRPr>
          </a:p>
        </p:txBody>
      </p:sp>
      <p:sp>
        <p:nvSpPr>
          <p:cNvPr id="6" name="Rettangolo 5"/>
          <p:cNvSpPr/>
          <p:nvPr/>
        </p:nvSpPr>
        <p:spPr>
          <a:xfrm>
            <a:off x="926111" y="2390862"/>
            <a:ext cx="2758196" cy="3416320"/>
          </a:xfrm>
          <a:prstGeom prst="rect">
            <a:avLst/>
          </a:prstGeom>
        </p:spPr>
        <p:txBody>
          <a:bodyPr wrap="square">
            <a:spAutoFit/>
          </a:bodyPr>
          <a:lstStyle/>
          <a:p>
            <a:r>
              <a:rPr lang="it-IT" dirty="0">
                <a:solidFill>
                  <a:srgbClr val="000000"/>
                </a:solidFill>
                <a:latin typeface="Arial" panose="020B0604020202020204" pitchFamily="34" charset="0"/>
                <a:ea typeface="Calibri" panose="020F0502020204030204" pitchFamily="34" charset="0"/>
              </a:rPr>
              <a:t>«disciplinare gli obblighi di controllo interno, di rendicontazione, di trasparenza e d'informazione nei confronti degli associati e dei terzi, differenziati anche in ragione della dimensione economica dell'attività svolta e dell'impiego di risorse pubbliche…»</a:t>
            </a:r>
            <a:endParaRPr lang="it-IT" dirty="0"/>
          </a:p>
        </p:txBody>
      </p:sp>
      <p:sp>
        <p:nvSpPr>
          <p:cNvPr id="7" name="Rettangolo arrotondato 6"/>
          <p:cNvSpPr/>
          <p:nvPr/>
        </p:nvSpPr>
        <p:spPr>
          <a:xfrm>
            <a:off x="4069029" y="1473199"/>
            <a:ext cx="3662630" cy="5000029"/>
          </a:xfrm>
          <a:prstGeom prst="round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134135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a:t>
            </a:r>
            <a:r>
              <a:rPr lang="it-IT" dirty="0" smtClean="0"/>
              <a:t>Valorizzate le organizzazioni di volontariato</a:t>
            </a:r>
            <a:endParaRPr lang="it-IT" dirty="0"/>
          </a:p>
        </p:txBody>
      </p:sp>
      <p:sp>
        <p:nvSpPr>
          <p:cNvPr id="3" name="Rettangolo 2"/>
          <p:cNvSpPr/>
          <p:nvPr/>
        </p:nvSpPr>
        <p:spPr>
          <a:xfrm>
            <a:off x="228719" y="6281149"/>
            <a:ext cx="2775119" cy="369332"/>
          </a:xfrm>
          <a:prstGeom prst="rect">
            <a:avLst/>
          </a:prstGeom>
        </p:spPr>
        <p:txBody>
          <a:bodyPr wrap="none">
            <a:spAutoFit/>
          </a:bodyPr>
          <a:lstStyle/>
          <a:p>
            <a:r>
              <a:rPr lang="it-IT" dirty="0">
                <a:solidFill>
                  <a:srgbClr val="FF0000"/>
                </a:solidFill>
                <a:latin typeface="Arial" panose="020B0604020202020204" pitchFamily="34" charset="0"/>
                <a:ea typeface="Calibri" panose="020F0502020204030204" pitchFamily="34" charset="0"/>
              </a:rPr>
              <a:t>Art. 5, comma 1, lettera a</a:t>
            </a:r>
            <a:endParaRPr lang="it-IT" dirty="0">
              <a:solidFill>
                <a:srgbClr val="FF0000"/>
              </a:solidFill>
            </a:endParaRPr>
          </a:p>
        </p:txBody>
      </p:sp>
      <p:sp>
        <p:nvSpPr>
          <p:cNvPr id="4" name="Rettangolo 3"/>
          <p:cNvSpPr/>
          <p:nvPr/>
        </p:nvSpPr>
        <p:spPr>
          <a:xfrm>
            <a:off x="838200" y="2346548"/>
            <a:ext cx="2861345" cy="2031325"/>
          </a:xfrm>
          <a:prstGeom prst="rect">
            <a:avLst/>
          </a:prstGeom>
        </p:spPr>
        <p:txBody>
          <a:bodyPr wrap="square">
            <a:spAutoFit/>
          </a:bodyPr>
          <a:lstStyle/>
          <a:p>
            <a:r>
              <a:rPr lang="it-IT" dirty="0">
                <a:latin typeface="Arial" panose="020B0604020202020204" pitchFamily="34" charset="0"/>
                <a:ea typeface="Calibri" panose="020F0502020204030204" pitchFamily="34" charset="0"/>
              </a:rPr>
              <a:t>Il testo della Camera evidenziava la necessità di riconoscere </a:t>
            </a:r>
            <a:r>
              <a:rPr lang="it-IT" dirty="0">
                <a:solidFill>
                  <a:srgbClr val="000000"/>
                </a:solidFill>
                <a:latin typeface="Arial" panose="020B0604020202020204" pitchFamily="34" charset="0"/>
                <a:ea typeface="Calibri" panose="020F0502020204030204" pitchFamily="34" charset="0"/>
              </a:rPr>
              <a:t>«la specificità e le tutele dello </a:t>
            </a:r>
            <a:r>
              <a:rPr lang="it-IT" i="1" dirty="0">
                <a:solidFill>
                  <a:srgbClr val="000000"/>
                </a:solidFill>
                <a:latin typeface="Arial" panose="020B0604020202020204" pitchFamily="34" charset="0"/>
                <a:ea typeface="Calibri" panose="020F0502020204030204" pitchFamily="34" charset="0"/>
              </a:rPr>
              <a:t>status</a:t>
            </a:r>
            <a:r>
              <a:rPr lang="it-IT" dirty="0">
                <a:solidFill>
                  <a:srgbClr val="000000"/>
                </a:solidFill>
                <a:latin typeface="Arial" panose="020B0604020202020204" pitchFamily="34" charset="0"/>
                <a:ea typeface="Calibri" panose="020F0502020204030204" pitchFamily="34" charset="0"/>
              </a:rPr>
              <a:t> di volontario all'interno degli enti del Terzo settore»</a:t>
            </a:r>
            <a:endParaRPr lang="it-IT" dirty="0"/>
          </a:p>
        </p:txBody>
      </p:sp>
      <p:sp>
        <p:nvSpPr>
          <p:cNvPr id="5" name="Rettangolo 4"/>
          <p:cNvSpPr/>
          <p:nvPr/>
        </p:nvSpPr>
        <p:spPr>
          <a:xfrm>
            <a:off x="4556109" y="2346547"/>
            <a:ext cx="2922054" cy="2308324"/>
          </a:xfrm>
          <a:prstGeom prst="rect">
            <a:avLst/>
          </a:prstGeom>
        </p:spPr>
        <p:txBody>
          <a:bodyPr wrap="square">
            <a:spAutoFit/>
          </a:bodyPr>
          <a:lstStyle/>
          <a:p>
            <a:r>
              <a:rPr lang="it-IT" dirty="0">
                <a:latin typeface="Arial" panose="020B0604020202020204" pitchFamily="34" charset="0"/>
                <a:ea typeface="Calibri" panose="020F0502020204030204" pitchFamily="34" charset="0"/>
              </a:rPr>
              <a:t>Si modifica il testo al Senato in questo modo: </a:t>
            </a:r>
            <a:r>
              <a:rPr lang="it-IT" dirty="0">
                <a:solidFill>
                  <a:srgbClr val="000000"/>
                </a:solidFill>
                <a:latin typeface="Arial" panose="020B0604020202020204" pitchFamily="34" charset="0"/>
                <a:ea typeface="Calibri" panose="020F0502020204030204" pitchFamily="34" charset="0"/>
              </a:rPr>
              <a:t>«riconoscendo e favorendo le tutele dello status di volontario e la specificità delle organizzazioni di volontariato;»</a:t>
            </a:r>
            <a:endParaRPr lang="it-IT" dirty="0"/>
          </a:p>
        </p:txBody>
      </p:sp>
      <p:sp>
        <p:nvSpPr>
          <p:cNvPr id="6" name="Rettangolo 5"/>
          <p:cNvSpPr/>
          <p:nvPr/>
        </p:nvSpPr>
        <p:spPr>
          <a:xfrm>
            <a:off x="8103765" y="2346547"/>
            <a:ext cx="3355596" cy="2031325"/>
          </a:xfrm>
          <a:prstGeom prst="rect">
            <a:avLst/>
          </a:prstGeom>
        </p:spPr>
        <p:txBody>
          <a:bodyPr wrap="square">
            <a:spAutoFit/>
          </a:bodyPr>
          <a:lstStyle/>
          <a:p>
            <a:r>
              <a:rPr lang="it-IT" dirty="0">
                <a:latin typeface="Arial" panose="020B0604020202020204" pitchFamily="34" charset="0"/>
                <a:ea typeface="Calibri" panose="020F0502020204030204" pitchFamily="34" charset="0"/>
              </a:rPr>
              <a:t>L’intento è quello di creare le condizioni per un </a:t>
            </a:r>
            <a:r>
              <a:rPr lang="it-IT" i="1" dirty="0" err="1">
                <a:latin typeface="Arial" panose="020B0604020202020204" pitchFamily="34" charset="0"/>
                <a:ea typeface="Calibri" panose="020F0502020204030204" pitchFamily="34" charset="0"/>
              </a:rPr>
              <a:t>favor</a:t>
            </a:r>
            <a:r>
              <a:rPr lang="it-IT" dirty="0">
                <a:latin typeface="Arial" panose="020B0604020202020204" pitchFamily="34" charset="0"/>
                <a:ea typeface="Calibri" panose="020F0502020204030204" pitchFamily="34" charset="0"/>
              </a:rPr>
              <a:t> verso le organizzazioni di volontariato, a riconoscimento del particolare valore sociale di questa espressione di partecipazione civica.</a:t>
            </a:r>
            <a:endParaRPr lang="it-IT" dirty="0"/>
          </a:p>
        </p:txBody>
      </p:sp>
      <p:sp>
        <p:nvSpPr>
          <p:cNvPr id="7" name="Rettangolo arrotondato 6"/>
          <p:cNvSpPr/>
          <p:nvPr/>
        </p:nvSpPr>
        <p:spPr>
          <a:xfrm>
            <a:off x="4325147" y="1473200"/>
            <a:ext cx="3279764" cy="4239538"/>
          </a:xfrm>
          <a:prstGeom prst="round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233598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Centri di servizio per il volontariato</a:t>
            </a:r>
          </a:p>
        </p:txBody>
      </p:sp>
      <p:sp>
        <p:nvSpPr>
          <p:cNvPr id="3" name="Rettangolo 2"/>
          <p:cNvSpPr/>
          <p:nvPr/>
        </p:nvSpPr>
        <p:spPr>
          <a:xfrm>
            <a:off x="933974" y="2300491"/>
            <a:ext cx="2111230" cy="1200329"/>
          </a:xfrm>
          <a:prstGeom prst="rect">
            <a:avLst/>
          </a:prstGeom>
        </p:spPr>
        <p:txBody>
          <a:bodyPr wrap="square">
            <a:spAutoFit/>
          </a:bodyPr>
          <a:lstStyle/>
          <a:p>
            <a:r>
              <a:rPr lang="it-IT" dirty="0">
                <a:latin typeface="Arial" panose="020B0604020202020204" pitchFamily="34" charset="0"/>
                <a:ea typeface="Calibri" panose="020F0502020204030204" pitchFamily="34" charset="0"/>
              </a:rPr>
              <a:t>La norma disciplina i Centri di servizio per il volontariato</a:t>
            </a:r>
            <a:endParaRPr lang="it-IT" dirty="0"/>
          </a:p>
        </p:txBody>
      </p:sp>
      <p:sp>
        <p:nvSpPr>
          <p:cNvPr id="10" name="Rettangolo 9"/>
          <p:cNvSpPr/>
          <p:nvPr/>
        </p:nvSpPr>
        <p:spPr>
          <a:xfrm>
            <a:off x="3862699" y="2300491"/>
            <a:ext cx="7332292" cy="4247317"/>
          </a:xfrm>
          <a:prstGeom prst="rect">
            <a:avLst/>
          </a:prstGeom>
        </p:spPr>
        <p:txBody>
          <a:bodyPr wrap="square">
            <a:spAutoFit/>
          </a:bodyPr>
          <a:lstStyle/>
          <a:p>
            <a:r>
              <a:rPr lang="it-IT" dirty="0">
                <a:latin typeface="Arial" panose="020B0604020202020204" pitchFamily="34" charset="0"/>
                <a:cs typeface="Arial" panose="020B0604020202020204" pitchFamily="34" charset="0"/>
              </a:rPr>
              <a:t>Il Senato interviene con una riscrittura; i punti salienti sono:</a:t>
            </a:r>
          </a:p>
          <a:p>
            <a:pPr marL="285750" indent="-285750">
              <a:buFont typeface="Arial" panose="020B0604020202020204" pitchFamily="34" charset="0"/>
              <a:buChar char="•"/>
            </a:pPr>
            <a:r>
              <a:rPr lang="it-IT" dirty="0">
                <a:latin typeface="Arial" panose="020B0604020202020204" pitchFamily="34" charset="0"/>
                <a:cs typeface="Arial" panose="020B0604020202020204" pitchFamily="34" charset="0"/>
              </a:rPr>
              <a:t>i CSV sono costituiti solo da soggetti del Libro primo del codice civile;</a:t>
            </a:r>
          </a:p>
          <a:p>
            <a:pPr marL="285750" indent="-285750">
              <a:buFont typeface="Arial" panose="020B0604020202020204" pitchFamily="34" charset="0"/>
              <a:buChar char="•"/>
            </a:pPr>
            <a:r>
              <a:rPr lang="it-IT" dirty="0">
                <a:latin typeface="Arial" panose="020B0604020202020204" pitchFamily="34" charset="0"/>
                <a:cs typeface="Arial" panose="020B0604020202020204" pitchFamily="34" charset="0"/>
              </a:rPr>
              <a:t>promuovono e sostengono il volontariato in tutti gli enti di terzo settore;</a:t>
            </a:r>
          </a:p>
          <a:p>
            <a:pPr marL="285750" indent="-285750">
              <a:buFont typeface="Arial" panose="020B0604020202020204" pitchFamily="34" charset="0"/>
              <a:buChar char="•"/>
            </a:pPr>
            <a:r>
              <a:rPr lang="it-IT" dirty="0">
                <a:latin typeface="Arial" panose="020B0604020202020204" pitchFamily="34" charset="0"/>
                <a:cs typeface="Arial" panose="020B0604020202020204" pitchFamily="34" charset="0"/>
              </a:rPr>
              <a:t>accreditamento dei CSV da parte dei CO.GE. (comitati di di gestione)</a:t>
            </a:r>
          </a:p>
          <a:p>
            <a:pPr marL="285750" indent="-285750">
              <a:buFont typeface="Arial" panose="020B0604020202020204" pitchFamily="34" charset="0"/>
              <a:buChar char="•"/>
            </a:pPr>
            <a:r>
              <a:rPr lang="it-IT" dirty="0">
                <a:latin typeface="Arial" panose="020B0604020202020204" pitchFamily="34" charset="0"/>
                <a:cs typeface="Arial" panose="020B0604020202020204" pitchFamily="34" charset="0"/>
              </a:rPr>
              <a:t>introdotto il “principio della porta aperta”, che garantisce una maggiore democraticità;</a:t>
            </a:r>
          </a:p>
          <a:p>
            <a:pPr marL="285750" indent="-285750">
              <a:buFont typeface="Arial" panose="020B0604020202020204" pitchFamily="34" charset="0"/>
              <a:buChar char="•"/>
            </a:pPr>
            <a:r>
              <a:rPr lang="it-IT" dirty="0">
                <a:latin typeface="Arial" panose="020B0604020202020204" pitchFamily="34" charset="0"/>
                <a:cs typeface="Arial" panose="020B0604020202020204" pitchFamily="34" charset="0"/>
              </a:rPr>
              <a:t>forme di incompatibilità nei ruoli apicali con altri incarichi;</a:t>
            </a:r>
          </a:p>
          <a:p>
            <a:pPr marL="285750" indent="-285750">
              <a:buFont typeface="Arial" panose="020B0604020202020204" pitchFamily="34" charset="0"/>
              <a:buChar char="•"/>
            </a:pPr>
            <a:r>
              <a:rPr lang="it-IT" dirty="0">
                <a:latin typeface="Arial" panose="020B0604020202020204" pitchFamily="34" charset="0"/>
                <a:cs typeface="Arial" panose="020B0604020202020204" pitchFamily="34" charset="0"/>
              </a:rPr>
              <a:t>i CSV non possono elargire denaro o beni, per riaffermare il loro ruolo proprio nell’erogazioni di servizi;</a:t>
            </a:r>
          </a:p>
          <a:p>
            <a:pPr marL="285750" indent="-285750">
              <a:buFont typeface="Arial" panose="020B0604020202020204" pitchFamily="34" charset="0"/>
              <a:buChar char="•"/>
            </a:pPr>
            <a:r>
              <a:rPr lang="it-IT" dirty="0">
                <a:latin typeface="Arial" panose="020B0604020202020204" pitchFamily="34" charset="0"/>
                <a:cs typeface="Arial" panose="020B0604020202020204" pitchFamily="34" charset="0"/>
              </a:rPr>
              <a:t>costi di funzionamento dei CO.GE. a carico del fondo complessivo, salvo gli eventuali emolumenti degli amministratori, che restano a carico della fondazioni bancarie</a:t>
            </a:r>
          </a:p>
        </p:txBody>
      </p:sp>
      <p:sp>
        <p:nvSpPr>
          <p:cNvPr id="11" name="Rettangolo 10"/>
          <p:cNvSpPr/>
          <p:nvPr/>
        </p:nvSpPr>
        <p:spPr>
          <a:xfrm>
            <a:off x="168982" y="6323094"/>
            <a:ext cx="2787943" cy="369332"/>
          </a:xfrm>
          <a:prstGeom prst="rect">
            <a:avLst/>
          </a:prstGeom>
        </p:spPr>
        <p:txBody>
          <a:bodyPr wrap="none">
            <a:spAutoFit/>
          </a:bodyPr>
          <a:lstStyle/>
          <a:p>
            <a:r>
              <a:rPr lang="it-IT" dirty="0">
                <a:solidFill>
                  <a:srgbClr val="FF0000"/>
                </a:solidFill>
                <a:latin typeface="Arial" panose="020B0604020202020204" pitchFamily="34" charset="0"/>
                <a:ea typeface="Calibri" panose="020F0502020204030204" pitchFamily="34" charset="0"/>
              </a:rPr>
              <a:t>Art. 5, comma 1 lettera e</a:t>
            </a:r>
            <a:endParaRPr lang="it-IT" dirty="0">
              <a:solidFill>
                <a:srgbClr val="FF0000"/>
              </a:solidFill>
            </a:endParaRPr>
          </a:p>
        </p:txBody>
      </p:sp>
      <p:sp>
        <p:nvSpPr>
          <p:cNvPr id="4" name="Rettangolo 3"/>
          <p:cNvSpPr/>
          <p:nvPr/>
        </p:nvSpPr>
        <p:spPr>
          <a:xfrm flipH="1">
            <a:off x="7552944" y="1901952"/>
            <a:ext cx="486533" cy="2165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CC</a:t>
            </a:r>
            <a:endParaRPr lang="it-IT" dirty="0"/>
          </a:p>
        </p:txBody>
      </p:sp>
      <p:sp>
        <p:nvSpPr>
          <p:cNvPr id="7" name="Rettangolo arrotondato 6"/>
          <p:cNvSpPr/>
          <p:nvPr/>
        </p:nvSpPr>
        <p:spPr>
          <a:xfrm>
            <a:off x="3449371" y="1473200"/>
            <a:ext cx="7904430" cy="5219226"/>
          </a:xfrm>
          <a:prstGeom prst="round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09609737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430</TotalTime>
  <Words>2726</Words>
  <Application>Microsoft Office PowerPoint</Application>
  <PresentationFormat>Widescreen</PresentationFormat>
  <Paragraphs>119</Paragraphs>
  <Slides>21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21</vt:i4>
      </vt:variant>
    </vt:vector>
  </HeadingPairs>
  <TitlesOfParts>
    <vt:vector size="25" baseType="lpstr">
      <vt:lpstr>Arial</vt:lpstr>
      <vt:lpstr>Calibri</vt:lpstr>
      <vt:lpstr>Calibri Light</vt:lpstr>
      <vt:lpstr>Tema di Office</vt:lpstr>
      <vt:lpstr>Riforma del Terzo settore</vt:lpstr>
      <vt:lpstr>La definizione di terzo settore è più completa</vt:lpstr>
      <vt:lpstr>Informazioni obbligatorie e trasformazioni più semplici per associazioni e fondazioni</vt:lpstr>
      <vt:lpstr>Terzo settore più esplicitamente public benefit</vt:lpstr>
      <vt:lpstr>Le attività del terzo settore: un unico contenitore</vt:lpstr>
      <vt:lpstr>Contabilità, distinguere la natura delle entrate </vt:lpstr>
      <vt:lpstr>Più informazione e tutele verso i lavoratori</vt:lpstr>
      <vt:lpstr> Valorizzate le organizzazioni di volontariato</vt:lpstr>
      <vt:lpstr>Centri di servizio per il volontariato</vt:lpstr>
      <vt:lpstr>Il Consiglio nazionale per il Terzo settore</vt:lpstr>
      <vt:lpstr>Definizione di impresa sociale, senza equivoci</vt:lpstr>
      <vt:lpstr>Le attività dell’impresa sociale non sono altre</vt:lpstr>
      <vt:lpstr>Impresa sociale, resta lo spirito nonprofit</vt:lpstr>
      <vt:lpstr>Trasparenza delle imprese sociali: il bilancio</vt:lpstr>
      <vt:lpstr>Inserimento lavorativo: dei più svantaggiati </vt:lpstr>
      <vt:lpstr>Servizio civile e difesa non armata della patria</vt:lpstr>
      <vt:lpstr>Il Servizio civile per gli stranieri</vt:lpstr>
      <vt:lpstr>Servizio civile e livelli territoriali di governo</vt:lpstr>
      <vt:lpstr>Revisione complessiva della giungla fiscale</vt:lpstr>
      <vt:lpstr>Istituita la Fondazione Italia Sociale</vt:lpstr>
      <vt:lpstr>Un nuovo fondo per i soggetti del Libro primo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Gianfranco Marocchi</dc:creator>
  <cp:lastModifiedBy>stefano lepri</cp:lastModifiedBy>
  <cp:revision>83</cp:revision>
  <dcterms:created xsi:type="dcterms:W3CDTF">2016-03-12T08:47:19Z</dcterms:created>
  <dcterms:modified xsi:type="dcterms:W3CDTF">2016-03-31T08:35:15Z</dcterms:modified>
</cp:coreProperties>
</file>