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9" r:id="rId3"/>
    <p:sldId id="266" r:id="rId4"/>
    <p:sldId id="258" r:id="rId5"/>
    <p:sldId id="270" r:id="rId6"/>
    <p:sldId id="256" r:id="rId7"/>
    <p:sldId id="260" r:id="rId8"/>
    <p:sldId id="261" r:id="rId9"/>
    <p:sldId id="265" r:id="rId10"/>
    <p:sldId id="264" r:id="rId11"/>
    <p:sldId id="271" r:id="rId12"/>
    <p:sldId id="268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9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2D1F-9E3B-441F-8177-76A1952201C2}" type="datetimeFigureOut">
              <a:rPr lang="it-IT" smtClean="0"/>
              <a:t>12/06/2014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91E9-5A20-43BA-864D-8F43131181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8517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2D1F-9E3B-441F-8177-76A1952201C2}" type="datetimeFigureOut">
              <a:rPr lang="it-IT" smtClean="0"/>
              <a:t>12/06/2014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91E9-5A20-43BA-864D-8F43131181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89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2D1F-9E3B-441F-8177-76A1952201C2}" type="datetimeFigureOut">
              <a:rPr lang="it-IT" smtClean="0"/>
              <a:t>12/06/2014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91E9-5A20-43BA-864D-8F43131181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361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2D1F-9E3B-441F-8177-76A1952201C2}" type="datetimeFigureOut">
              <a:rPr lang="it-IT" smtClean="0"/>
              <a:t>12/06/2014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91E9-5A20-43BA-864D-8F43131181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195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2D1F-9E3B-441F-8177-76A1952201C2}" type="datetimeFigureOut">
              <a:rPr lang="it-IT" smtClean="0"/>
              <a:t>12/06/2014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91E9-5A20-43BA-864D-8F43131181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797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2D1F-9E3B-441F-8177-76A1952201C2}" type="datetimeFigureOut">
              <a:rPr lang="it-IT" smtClean="0"/>
              <a:t>12/06/2014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91E9-5A20-43BA-864D-8F43131181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6908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2D1F-9E3B-441F-8177-76A1952201C2}" type="datetimeFigureOut">
              <a:rPr lang="it-IT" smtClean="0"/>
              <a:t>12/06/2014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91E9-5A20-43BA-864D-8F43131181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31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2D1F-9E3B-441F-8177-76A1952201C2}" type="datetimeFigureOut">
              <a:rPr lang="it-IT" smtClean="0"/>
              <a:t>12/06/2014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91E9-5A20-43BA-864D-8F43131181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906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2D1F-9E3B-441F-8177-76A1952201C2}" type="datetimeFigureOut">
              <a:rPr lang="it-IT" smtClean="0"/>
              <a:t>12/06/2014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91E9-5A20-43BA-864D-8F43131181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2D1F-9E3B-441F-8177-76A1952201C2}" type="datetimeFigureOut">
              <a:rPr lang="it-IT" smtClean="0"/>
              <a:t>12/06/2014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91E9-5A20-43BA-864D-8F43131181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0985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2D1F-9E3B-441F-8177-76A1952201C2}" type="datetimeFigureOut">
              <a:rPr lang="it-IT" smtClean="0"/>
              <a:t>12/06/2014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91E9-5A20-43BA-864D-8F43131181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041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32D1F-9E3B-441F-8177-76A1952201C2}" type="datetimeFigureOut">
              <a:rPr lang="it-IT" smtClean="0"/>
              <a:t>12/06/2014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891E9-5A20-43BA-864D-8F43131181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51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70499" y="909460"/>
            <a:ext cx="94396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92D050"/>
                </a:solidFill>
              </a:rPr>
              <a:t>Figli a carico, riordinare e potenziare le misure a sostegno</a:t>
            </a:r>
            <a:endParaRPr lang="it-IT" sz="8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399220" y="6142394"/>
            <a:ext cx="3668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Disegno di Legge Delega al Governo d’iniziativa dei Senatori Lepri e altri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31434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397" y="0"/>
            <a:ext cx="5915851" cy="6792273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9478979" y="90535"/>
            <a:ext cx="1204111" cy="887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950614" y="2073243"/>
            <a:ext cx="4246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Avere tre figli è in Italia un fattore che porta alla deprivazione materiale in misura assai maggiore rispetto ad altri Paesi europei, segno che il sistema di protezione sociale su questo fronte non è adeguato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8" name="Ovale 7"/>
          <p:cNvSpPr/>
          <p:nvPr/>
        </p:nvSpPr>
        <p:spPr>
          <a:xfrm>
            <a:off x="9886384" y="3005755"/>
            <a:ext cx="389302" cy="2897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013988" y="4273235"/>
            <a:ext cx="4246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Un quinto delle famiglie italiane con tre figli non riesce a soddisfare bisogni fondamentali come pasti adeguati, riscaldamento in inverno, pagamento dell’affitto, una settimana di ferie all’anno, ecc.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0396113" y="6351326"/>
            <a:ext cx="1638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Fonte: </a:t>
            </a:r>
            <a:r>
              <a:rPr lang="it-IT" b="1" i="1" dirty="0" err="1" smtClean="0"/>
              <a:t>Eurostat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38604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838200" y="677041"/>
            <a:ext cx="10515600" cy="7017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L’obiettivo è:</a:t>
            </a:r>
            <a:endParaRPr lang="it-IT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1911926" y="1825625"/>
            <a:ext cx="9441873" cy="3078884"/>
          </a:xfrm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Assicurare il diritto ad avere figli, rimuovendo gli ostacoli di ordine economico ed eliminando le iniquità</a:t>
            </a:r>
          </a:p>
          <a:p>
            <a:r>
              <a:rPr lang="it-IT" sz="3600" dirty="0" smtClean="0">
                <a:solidFill>
                  <a:srgbClr val="FF0000"/>
                </a:solidFill>
              </a:rPr>
              <a:t>Allineare l’Italia alle migliori esperienze europee</a:t>
            </a:r>
          </a:p>
          <a:p>
            <a:endParaRPr lang="it-IT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2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97527" y="1622546"/>
            <a:ext cx="10778837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000" b="1" dirty="0" smtClean="0">
                <a:solidFill>
                  <a:srgbClr val="FF0000"/>
                </a:solidFill>
              </a:rPr>
              <a:t>Un’unica misura universalistica per tutti e per ogni figlio a carico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000" b="1" dirty="0" smtClean="0">
                <a:solidFill>
                  <a:srgbClr val="FF0000"/>
                </a:solidFill>
              </a:rPr>
              <a:t>Eliminazione delle attuali principali misure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000" b="1" dirty="0" smtClean="0">
                <a:solidFill>
                  <a:srgbClr val="FF0000"/>
                </a:solidFill>
              </a:rPr>
              <a:t>Mantenimento delle misure per il coniuge a carico, per gli altri familiari e per particolari condizioni dei minori</a:t>
            </a:r>
            <a:endParaRPr lang="it-IT" sz="3000" b="1" dirty="0">
              <a:solidFill>
                <a:srgbClr val="FF0000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000" b="1" dirty="0" smtClean="0">
                <a:solidFill>
                  <a:srgbClr val="FF0000"/>
                </a:solidFill>
              </a:rPr>
              <a:t>Progressiva selettività della misura a partire da un reddito ISEE di 50 mila fino a 70 mila euro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000" b="1" dirty="0" smtClean="0">
                <a:solidFill>
                  <a:srgbClr val="FF0000"/>
                </a:solidFill>
              </a:rPr>
              <a:t>Innalzamento della soglia ISEE per ogni ulteriore figlio a carico nella misura di 5 mila euro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000" b="1" dirty="0" smtClean="0">
                <a:solidFill>
                  <a:srgbClr val="FF0000"/>
                </a:solidFill>
              </a:rPr>
              <a:t>Dotazione aumentata di 2 miliardi nel primo anno e di 4 nel secondo successivi all’approvazione</a:t>
            </a: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838200" y="649342"/>
            <a:ext cx="10515600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 dirty="0" smtClean="0">
                <a:latin typeface="+mn-lt"/>
                <a:ea typeface="+mn-ea"/>
                <a:cs typeface="+mn-cs"/>
              </a:rPr>
              <a:t>La proposta</a:t>
            </a:r>
            <a:endParaRPr lang="it-IT" sz="30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01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77041"/>
            <a:ext cx="10515600" cy="701731"/>
          </a:xfr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 limiti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11926" y="1825625"/>
            <a:ext cx="7827819" cy="3674630"/>
          </a:xfrm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Frammentazione delle misure</a:t>
            </a:r>
          </a:p>
          <a:p>
            <a:r>
              <a:rPr lang="it-IT" sz="3600" dirty="0" smtClean="0">
                <a:solidFill>
                  <a:srgbClr val="FF0000"/>
                </a:solidFill>
              </a:rPr>
              <a:t>Complessità nell’applicazione</a:t>
            </a:r>
          </a:p>
          <a:p>
            <a:r>
              <a:rPr lang="it-IT" sz="3600" dirty="0" smtClean="0">
                <a:solidFill>
                  <a:srgbClr val="FF0000"/>
                </a:solidFill>
              </a:rPr>
              <a:t>Grave iniquità</a:t>
            </a:r>
          </a:p>
          <a:p>
            <a:r>
              <a:rPr lang="it-IT" sz="3600" dirty="0" smtClean="0">
                <a:solidFill>
                  <a:srgbClr val="FF0000"/>
                </a:solidFill>
              </a:rPr>
              <a:t>Bassa dotazione a confronto con gli altri Paesi europei</a:t>
            </a:r>
          </a:p>
          <a:p>
            <a:endParaRPr lang="it-IT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72764" y="1363506"/>
            <a:ext cx="4246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Assegni al nucleo familiare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72764" y="2703424"/>
            <a:ext cx="4246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Detrazioni per minori a carico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72764" y="393282"/>
            <a:ext cx="8782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>
                <a:solidFill>
                  <a:srgbClr val="FF0000"/>
                </a:solidFill>
              </a:rPr>
              <a:t>Frammentazione, complessità e iniquità delle misure</a:t>
            </a:r>
            <a:endParaRPr lang="it-IT" sz="3000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522966" y="1733200"/>
            <a:ext cx="4246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smtClean="0">
                <a:solidFill>
                  <a:srgbClr val="FF0000"/>
                </a:solidFill>
              </a:rPr>
              <a:t>6,5 miliardi</a:t>
            </a:r>
            <a:endParaRPr lang="it-IT" sz="2000" i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522965" y="3060757"/>
            <a:ext cx="4246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smtClean="0">
                <a:solidFill>
                  <a:srgbClr val="FF0000"/>
                </a:solidFill>
              </a:rPr>
              <a:t>10,5 miliardi</a:t>
            </a:r>
            <a:endParaRPr lang="it-IT" sz="2000" i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43687" y="4087092"/>
            <a:ext cx="4246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Assegno ai nuclei con tre figli minori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593888" y="4444425"/>
            <a:ext cx="4246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smtClean="0">
                <a:solidFill>
                  <a:srgbClr val="FF0000"/>
                </a:solidFill>
              </a:rPr>
              <a:t>0,8 miliardi</a:t>
            </a:r>
            <a:endParaRPr lang="it-IT" sz="2000" i="1" dirty="0">
              <a:solidFill>
                <a:srgbClr val="FF0000"/>
              </a:solidFill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5034206" y="1478741"/>
            <a:ext cx="1285113" cy="5697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5034206" y="2775882"/>
            <a:ext cx="1285113" cy="5697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6701548" y="1363506"/>
            <a:ext cx="2895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Legati alla sussistenza di un rapporto di lavoro </a:t>
            </a:r>
            <a:r>
              <a:rPr lang="it-IT" sz="2000" dirty="0" smtClean="0">
                <a:solidFill>
                  <a:srgbClr val="FF0000"/>
                </a:solidFill>
              </a:rPr>
              <a:t>dipendente o parasubordinato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701547" y="2895950"/>
            <a:ext cx="2895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Legati alla capienza fiscale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094966" y="4567536"/>
            <a:ext cx="5574951" cy="193899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3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92D050"/>
                </a:solidFill>
              </a:rPr>
              <a:t>Anche disoccupati, persone con occupazione non dipendente o senza reddito hanno o vorrebbero figli. Ma la legge oggi non li aiuta</a:t>
            </a:r>
            <a:endParaRPr lang="it-IT" sz="3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43687" y="5643427"/>
            <a:ext cx="1654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Fonte: IRS 2011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297353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47" y="2090848"/>
            <a:ext cx="7023424" cy="458852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766087" y="6402369"/>
            <a:ext cx="1066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err="1" smtClean="0">
                <a:solidFill>
                  <a:srgbClr val="002060"/>
                </a:solidFill>
              </a:rPr>
              <a:t>Eurostat</a:t>
            </a:r>
            <a:r>
              <a:rPr lang="it-IT" sz="1200" b="1" dirty="0" smtClean="0">
                <a:solidFill>
                  <a:srgbClr val="002060"/>
                </a:solidFill>
              </a:rPr>
              <a:t> 2011</a:t>
            </a:r>
            <a:endParaRPr lang="it-IT" sz="1200" b="1" dirty="0">
              <a:solidFill>
                <a:srgbClr val="00206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4" y="228992"/>
            <a:ext cx="5264191" cy="344671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666030" y="1244463"/>
            <a:ext cx="6283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A fronte di una spesa sociale in fondo non troppo distante da altri Paesi europei…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72764" y="3753625"/>
            <a:ext cx="4246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… vi è uno sbilanciamento evidente nella protezione verso la vecchiaia e una scopertura altrettanto marcata rispetto alle misure a vantaggio delle famiglie. Se ci si concentra sulle misure connesse alla genitorialità, secondo Gori 2011 la spesa è pari al 1,3% del PIL contro il 2,1% di media UE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666030" y="228992"/>
            <a:ext cx="6283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 smtClean="0">
                <a:solidFill>
                  <a:srgbClr val="FF0000"/>
                </a:solidFill>
              </a:rPr>
              <a:t>Bassa dotazione a confronto con gli altri Paesi</a:t>
            </a:r>
            <a:endParaRPr lang="it-IT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6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094509" y="2646218"/>
            <a:ext cx="10404764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8000" b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92D050"/>
                </a:solidFill>
              </a:defRPr>
            </a:lvl1pPr>
          </a:lstStyle>
          <a:p>
            <a:r>
              <a:rPr lang="it-IT" sz="4000" dirty="0"/>
              <a:t>L’Italia è agli ultimi posti per tassi di natalità.</a:t>
            </a:r>
          </a:p>
          <a:p>
            <a:r>
              <a:rPr lang="it-IT" sz="4000" dirty="0"/>
              <a:t>Non solo, ma anche per queste ragioni</a:t>
            </a:r>
          </a:p>
        </p:txBody>
      </p:sp>
    </p:spTree>
    <p:extLst>
      <p:ext uri="{BB962C8B-B14F-4D97-AF65-F5344CB8AC3E}">
        <p14:creationId xmlns:p14="http://schemas.microsoft.com/office/powerpoint/2010/main" val="401222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32" y="3483112"/>
            <a:ext cx="7525888" cy="330934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150" y="697116"/>
            <a:ext cx="4995055" cy="394448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1880" y="697116"/>
            <a:ext cx="1457325" cy="225742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954150" y="235391"/>
            <a:ext cx="1699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Tasso di natalità</a:t>
            </a:r>
            <a:endParaRPr lang="it-IT" i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004935" y="1213164"/>
            <a:ext cx="4246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Il tasso di natalità (nuovi nati nell’anno per 1000 abitanti), già basso in questa parte di mondo, è in Italia particolarmente contenuto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336006" y="4768453"/>
            <a:ext cx="1638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Fonte: </a:t>
            </a:r>
            <a:r>
              <a:rPr lang="it-IT" b="1" i="1" dirty="0" err="1" smtClean="0"/>
              <a:t>Eurostat</a:t>
            </a:r>
            <a:endParaRPr lang="it-IT" b="1" i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251010" y="6488668"/>
            <a:ext cx="367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Fonte: </a:t>
            </a:r>
            <a:r>
              <a:rPr lang="it-IT" b="1" i="1" dirty="0" err="1" smtClean="0"/>
              <a:t>Population</a:t>
            </a:r>
            <a:r>
              <a:rPr lang="it-IT" b="1" i="1" dirty="0" smtClean="0"/>
              <a:t> Reference Bureau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55721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158" y="1892545"/>
            <a:ext cx="5599380" cy="444492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6113" y="1892545"/>
            <a:ext cx="1495425" cy="19621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950614" y="2073243"/>
            <a:ext cx="4246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L’età media in cui si hanno figli è particolarmente alta…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396113" y="6337471"/>
            <a:ext cx="1638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Fonte: </a:t>
            </a:r>
            <a:r>
              <a:rPr lang="it-IT" b="1" i="1" dirty="0" err="1" smtClean="0"/>
              <a:t>Eurostat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27961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667" y="2253812"/>
            <a:ext cx="4891370" cy="40502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2237" y="2270560"/>
            <a:ext cx="1447800" cy="223837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178667" y="1901228"/>
            <a:ext cx="25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Numero di figli per donna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950614" y="2073243"/>
            <a:ext cx="4246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E il numero di figli per donna è abbastanza basso, e comunque ampiamente inferiore al valore che garantisce una stabilità della popolazione in assenza di flussi migratori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526778" y="6304087"/>
            <a:ext cx="1638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Fonte: </a:t>
            </a:r>
            <a:r>
              <a:rPr lang="it-IT" b="1" i="1" dirty="0" err="1" smtClean="0"/>
              <a:t>Eurostat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18199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803" y="2121292"/>
            <a:ext cx="6715125" cy="10763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328" y="3210579"/>
            <a:ext cx="6696075" cy="1143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704222" y="4448165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</a:rPr>
              <a:t>11,1</a:t>
            </a:r>
            <a:endParaRPr lang="it-IT" sz="1200" b="1" dirty="0">
              <a:solidFill>
                <a:srgbClr val="00206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1303032" y="4448165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</a:rPr>
              <a:t>12,7</a:t>
            </a:r>
            <a:endParaRPr lang="it-IT" sz="1200" b="1" dirty="0">
              <a:solidFill>
                <a:srgbClr val="00206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352931" y="4448165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</a:rPr>
              <a:t>4,9</a:t>
            </a:r>
            <a:endParaRPr lang="it-IT" sz="1200" b="1" dirty="0">
              <a:solidFill>
                <a:srgbClr val="00206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951741" y="4448165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</a:rPr>
              <a:t>6,2</a:t>
            </a:r>
            <a:endParaRPr lang="it-IT" sz="1200" b="1" dirty="0">
              <a:solidFill>
                <a:srgbClr val="00206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484827" y="4448165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</a:rPr>
              <a:t>6,4</a:t>
            </a:r>
            <a:endParaRPr lang="it-IT" sz="1200" b="1" dirty="0">
              <a:solidFill>
                <a:srgbClr val="00206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9083637" y="4448165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</a:rPr>
              <a:t>7,1</a:t>
            </a:r>
            <a:endParaRPr lang="it-IT" sz="1200" b="1" dirty="0">
              <a:solidFill>
                <a:srgbClr val="00206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9561662" y="4448165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</a:rPr>
              <a:t>23,3</a:t>
            </a:r>
            <a:endParaRPr lang="it-IT" sz="1200" b="1" dirty="0">
              <a:solidFill>
                <a:srgbClr val="00206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0160472" y="4448165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</a:rPr>
              <a:t>26,2</a:t>
            </a:r>
            <a:endParaRPr lang="it-IT" sz="1200" b="1" dirty="0">
              <a:solidFill>
                <a:srgbClr val="00206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956538" y="4448165"/>
            <a:ext cx="1679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002060"/>
                </a:solidFill>
              </a:rPr>
              <a:t>Media</a:t>
            </a:r>
            <a:endParaRPr lang="it-IT" sz="1200" b="1" dirty="0">
              <a:solidFill>
                <a:srgbClr val="002060"/>
              </a:solidFill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5011328" y="4426003"/>
            <a:ext cx="6696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950614" y="2109455"/>
            <a:ext cx="29242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Istat documenta come la presenza di figli minori, soprattutto se più di uno, faccia schizzare verso l’alto la quota di famiglie in condizione di povertà relativa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950614" y="231186"/>
            <a:ext cx="813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</a:rPr>
              <a:t>E se si fanno figli si diventa poveri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0450427" y="4819750"/>
            <a:ext cx="1266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Fonte: Istat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77380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527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di Office</vt:lpstr>
      <vt:lpstr>Presentazione standard di PowerPoint</vt:lpstr>
      <vt:lpstr>I limiti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Gianfranco Marocchi</dc:creator>
  <cp:lastModifiedBy>Stefano Lepri</cp:lastModifiedBy>
  <cp:revision>31</cp:revision>
  <dcterms:created xsi:type="dcterms:W3CDTF">2014-06-10T19:39:49Z</dcterms:created>
  <dcterms:modified xsi:type="dcterms:W3CDTF">2014-06-12T07:07:31Z</dcterms:modified>
</cp:coreProperties>
</file>