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313" r:id="rId4"/>
    <p:sldId id="264" r:id="rId5"/>
    <p:sldId id="309" r:id="rId6"/>
    <p:sldId id="263" r:id="rId7"/>
    <p:sldId id="265" r:id="rId8"/>
    <p:sldId id="266" r:id="rId9"/>
    <p:sldId id="307" r:id="rId10"/>
    <p:sldId id="279" r:id="rId11"/>
    <p:sldId id="278" r:id="rId12"/>
    <p:sldId id="280" r:id="rId13"/>
    <p:sldId id="281" r:id="rId14"/>
    <p:sldId id="310" r:id="rId15"/>
    <p:sldId id="282" r:id="rId16"/>
    <p:sldId id="303" r:id="rId17"/>
    <p:sldId id="290" r:id="rId18"/>
    <p:sldId id="293" r:id="rId19"/>
    <p:sldId id="295" r:id="rId20"/>
    <p:sldId id="311" r:id="rId21"/>
    <p:sldId id="308" r:id="rId22"/>
    <p:sldId id="312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65044E6-B4D8-4390-AC8E-E13829C70B6F}">
          <p14:sldIdLst>
            <p14:sldId id="256"/>
          </p14:sldIdLst>
        </p14:section>
        <p14:section name="Il percorso" id="{16B9B343-E1A3-4AE4-A44C-4F7B19A58145}">
          <p14:sldIdLst>
            <p14:sldId id="258"/>
            <p14:sldId id="313"/>
          </p14:sldIdLst>
        </p14:section>
        <p14:section name="Il DDL Delega" id="{2373E0EC-8D5F-4406-960B-B25C6DE6F303}">
          <p14:sldIdLst>
            <p14:sldId id="264"/>
            <p14:sldId id="309"/>
            <p14:sldId id="263"/>
          </p14:sldIdLst>
        </p14:section>
        <p14:section name="I principi" id="{BDA08CB7-9E7B-46F0-8245-A66465F95B85}">
          <p14:sldIdLst>
            <p14:sldId id="265"/>
            <p14:sldId id="266"/>
          </p14:sldIdLst>
        </p14:section>
        <p14:section name="Delega 1 - Revisione Codice Civile" id="{1D538011-F2FC-4D2F-B04C-E76ED97B9969}">
          <p14:sldIdLst>
            <p14:sldId id="307"/>
          </p14:sldIdLst>
        </p14:section>
        <p14:section name="Un codice per il terzo settore" id="{09125E0C-1B22-4074-A79B-5975C0C3C920}">
          <p14:sldIdLst>
            <p14:sldId id="279"/>
            <p14:sldId id="278"/>
            <p14:sldId id="280"/>
            <p14:sldId id="281"/>
            <p14:sldId id="310"/>
          </p14:sldIdLst>
        </p14:section>
        <p14:section name="Impresa sociale" id="{B9CF4498-8477-49CB-A713-351E78A08D74}">
          <p14:sldIdLst>
            <p14:sldId id="282"/>
            <p14:sldId id="303"/>
            <p14:sldId id="290"/>
          </p14:sldIdLst>
        </p14:section>
        <p14:section name="Servizio Civile" id="{AD15C819-9AFB-4BC0-AB2F-179D36B91872}">
          <p14:sldIdLst>
            <p14:sldId id="293"/>
          </p14:sldIdLst>
        </p14:section>
        <p14:section name="Misure fiscali e di sostegno economico" id="{0B9821E3-30CF-4620-9A78-232681159387}">
          <p14:sldIdLst>
            <p14:sldId id="295"/>
            <p14:sldId id="311"/>
            <p14:sldId id="308"/>
            <p14:sldId id="31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16924-D318-4D5E-BC92-55BEB17735E1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4B2E0-52E0-4137-A99D-9BD576F73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10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44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221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3085" y="365125"/>
            <a:ext cx="11452633" cy="762339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>
            <a:normAutofit/>
          </a:bodyPr>
          <a:lstStyle>
            <a:lvl1pPr>
              <a:defRPr sz="4000" b="1" cap="none" spc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3085" y="1287262"/>
            <a:ext cx="11452633" cy="499812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11649" y="6356350"/>
            <a:ext cx="2987643" cy="365125"/>
          </a:xfrm>
        </p:spPr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848773" y="6356350"/>
            <a:ext cx="448146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84049" y="6356350"/>
            <a:ext cx="2987643" cy="365125"/>
          </a:xfrm>
        </p:spPr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710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cap="none" spc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188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96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46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95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53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68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ED453-AFC6-4B99-B3F0-DDE2DC7391CF}" type="datetimeFigureOut">
              <a:rPr lang="it-IT" smtClean="0"/>
              <a:t>08/06/2015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3E4DE-F421-409B-95E7-F6695A95DC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52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121" y="1122363"/>
            <a:ext cx="11473758" cy="2387600"/>
          </a:xfrm>
        </p:spPr>
        <p:txBody>
          <a:bodyPr/>
          <a:lstStyle/>
          <a:p>
            <a:r>
              <a:rPr lang="it-IT" sz="8000" b="1" dirty="0" smtClean="0"/>
              <a:t>Il Disegno di Legge Delega</a:t>
            </a:r>
            <a:endParaRPr lang="it-IT" sz="8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59121" y="3602037"/>
            <a:ext cx="11473758" cy="2473909"/>
          </a:xfrm>
        </p:spPr>
        <p:txBody>
          <a:bodyPr>
            <a:noAutofit/>
          </a:bodyPr>
          <a:lstStyle/>
          <a:p>
            <a:r>
              <a:rPr lang="it-IT" sz="5400" b="1" dirty="0" smtClean="0"/>
              <a:t>Terzo settore</a:t>
            </a:r>
          </a:p>
          <a:p>
            <a:r>
              <a:rPr lang="it-IT" sz="5400" b="1" dirty="0" smtClean="0"/>
              <a:t>Impresa </a:t>
            </a:r>
            <a:r>
              <a:rPr lang="it-IT" sz="5400" b="1" dirty="0"/>
              <a:t>sociale </a:t>
            </a:r>
            <a:endParaRPr lang="it-IT" sz="5400" b="1" dirty="0" smtClean="0"/>
          </a:p>
          <a:p>
            <a:r>
              <a:rPr lang="it-IT" sz="5400" b="1" dirty="0" smtClean="0"/>
              <a:t>Servizio </a:t>
            </a:r>
            <a:r>
              <a:rPr lang="it-IT" sz="5400" b="1" dirty="0"/>
              <a:t>civile </a:t>
            </a:r>
            <a:r>
              <a:rPr lang="it-IT" sz="5400" b="1" dirty="0" smtClean="0"/>
              <a:t>universale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524000" y="1479848"/>
            <a:ext cx="9144000" cy="589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200" dirty="0" smtClean="0"/>
              <a:t>Stefano Lepri – Torino, 8 giugno 2015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3851" y="13843"/>
            <a:ext cx="1744298" cy="14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7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registro unico del Terzo settore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9177" y="1448555"/>
            <a:ext cx="11992824" cy="5196690"/>
          </a:xfrm>
        </p:spPr>
        <p:txBody>
          <a:bodyPr>
            <a:noAutofit/>
          </a:bodyPr>
          <a:lstStyle/>
          <a:p>
            <a:r>
              <a:rPr lang="it-IT" sz="3400" b="1" dirty="0" smtClean="0"/>
              <a:t>Registro </a:t>
            </a:r>
            <a:r>
              <a:rPr lang="it-IT" sz="3400" b="1" dirty="0" smtClean="0"/>
              <a:t>Unico del Terzo settore presso il Ministero del lavoro</a:t>
            </a:r>
          </a:p>
          <a:p>
            <a:r>
              <a:rPr lang="it-IT" sz="3400" b="1" dirty="0" smtClean="0"/>
              <a:t>Iscrizione obbligatoria per chi si avvale prevalentemente o stabilmente di: </a:t>
            </a:r>
          </a:p>
          <a:p>
            <a:pPr lvl="1"/>
            <a:r>
              <a:rPr lang="it-IT" sz="3400" b="1" dirty="0" smtClean="0"/>
              <a:t>finanziamenti pubblici</a:t>
            </a:r>
          </a:p>
          <a:p>
            <a:pPr lvl="1"/>
            <a:r>
              <a:rPr lang="it-IT" sz="3400" b="1" dirty="0" smtClean="0"/>
              <a:t>fondi privati raccolti attraverso sottoscrizioni pubbliche</a:t>
            </a:r>
          </a:p>
          <a:p>
            <a:pPr lvl="1"/>
            <a:r>
              <a:rPr lang="it-IT" sz="3400" b="1" dirty="0" smtClean="0"/>
              <a:t>fondi comunitari</a:t>
            </a:r>
          </a:p>
          <a:p>
            <a:pPr lvl="1"/>
            <a:r>
              <a:rPr lang="it-IT" sz="3400" b="1" dirty="0" smtClean="0"/>
              <a:t>convenzioni o accreditamenti con enti pubblici</a:t>
            </a:r>
          </a:p>
          <a:p>
            <a:pPr lvl="1"/>
            <a:r>
              <a:rPr lang="it-IT" sz="3400" b="1" dirty="0" smtClean="0"/>
              <a:t>agevolazioni</a:t>
            </a:r>
          </a:p>
          <a:p>
            <a:r>
              <a:rPr lang="it-IT" sz="3400" b="1" dirty="0" smtClean="0"/>
              <a:t>Può essere utile coinvolgere nella tenuta dei registri le Camere di Commercio</a:t>
            </a:r>
          </a:p>
        </p:txBody>
      </p:sp>
      <p:sp>
        <p:nvSpPr>
          <p:cNvPr id="7" name="Ovale 6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4</a:t>
            </a:r>
          </a:p>
        </p:txBody>
      </p:sp>
    </p:spTree>
    <p:extLst>
      <p:ext uri="{BB962C8B-B14F-4D97-AF65-F5344CB8AC3E}">
        <p14:creationId xmlns:p14="http://schemas.microsoft.com/office/powerpoint/2010/main" val="90127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Terzo settore e pubblica amministrazione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3084" y="1294647"/>
            <a:ext cx="11838915" cy="5334754"/>
          </a:xfrm>
        </p:spPr>
        <p:txBody>
          <a:bodyPr>
            <a:noAutofit/>
          </a:bodyPr>
          <a:lstStyle/>
          <a:p>
            <a:r>
              <a:rPr lang="it-IT" sz="3600" b="1" dirty="0" smtClean="0"/>
              <a:t>Valorizzare il </a:t>
            </a:r>
            <a:r>
              <a:rPr lang="it-IT" sz="3600" b="1" dirty="0"/>
              <a:t>ruolo </a:t>
            </a:r>
            <a:r>
              <a:rPr lang="it-IT" sz="3600" b="1" dirty="0" smtClean="0"/>
              <a:t>del terzo settore nella fase </a:t>
            </a:r>
            <a:r>
              <a:rPr lang="it-IT" sz="3600" b="1" dirty="0"/>
              <a:t>di </a:t>
            </a:r>
            <a:r>
              <a:rPr lang="it-IT" sz="3600" b="1" dirty="0" smtClean="0"/>
              <a:t>programmazione</a:t>
            </a:r>
          </a:p>
          <a:p>
            <a:r>
              <a:rPr lang="it-IT" sz="3600" b="1" dirty="0" smtClean="0"/>
              <a:t>Favorire i processi aggregativi</a:t>
            </a:r>
          </a:p>
          <a:p>
            <a:r>
              <a:rPr lang="it-IT" sz="3600" b="1" dirty="0" smtClean="0"/>
              <a:t>Criteri  di affidamento </a:t>
            </a:r>
            <a:r>
              <a:rPr lang="it-IT" sz="3600" b="1" dirty="0" smtClean="0"/>
              <a:t>improntati </a:t>
            </a:r>
            <a:r>
              <a:rPr lang="it-IT" sz="3600" b="1" dirty="0" smtClean="0"/>
              <a:t>a:</a:t>
            </a:r>
          </a:p>
          <a:p>
            <a:pPr lvl="1"/>
            <a:r>
              <a:rPr lang="it-IT" sz="3200" b="1" dirty="0" smtClean="0"/>
              <a:t>rispetto </a:t>
            </a:r>
            <a:r>
              <a:rPr lang="it-IT" sz="3200" b="1" dirty="0"/>
              <a:t>di </a:t>
            </a:r>
            <a:r>
              <a:rPr lang="it-IT" sz="3200" b="1" i="1" dirty="0"/>
              <a:t>standard </a:t>
            </a:r>
            <a:r>
              <a:rPr lang="it-IT" sz="3200" b="1" dirty="0"/>
              <a:t>di </a:t>
            </a:r>
            <a:r>
              <a:rPr lang="it-IT" sz="3200" b="1" dirty="0" smtClean="0"/>
              <a:t>qualità</a:t>
            </a:r>
          </a:p>
          <a:p>
            <a:pPr lvl="1"/>
            <a:r>
              <a:rPr lang="it-IT" sz="3200" b="1" dirty="0" smtClean="0"/>
              <a:t>impatto </a:t>
            </a:r>
            <a:r>
              <a:rPr lang="it-IT" sz="3200" b="1" dirty="0"/>
              <a:t>sociale del </a:t>
            </a:r>
            <a:r>
              <a:rPr lang="it-IT" sz="3200" b="1" dirty="0" smtClean="0"/>
              <a:t>servizio </a:t>
            </a:r>
            <a:r>
              <a:rPr lang="it-IT" sz="3200" b="1" dirty="0"/>
              <a:t>e previsione di modalità per la valutazione dei risultati </a:t>
            </a:r>
            <a:r>
              <a:rPr lang="it-IT" sz="3200" b="1" dirty="0" smtClean="0"/>
              <a:t>ottenuti</a:t>
            </a:r>
          </a:p>
          <a:p>
            <a:pPr lvl="1"/>
            <a:r>
              <a:rPr lang="it-IT" sz="3200" b="1" dirty="0" smtClean="0"/>
              <a:t>obiettività</a:t>
            </a:r>
            <a:r>
              <a:rPr lang="it-IT" sz="3200" b="1" dirty="0"/>
              <a:t>, </a:t>
            </a:r>
            <a:r>
              <a:rPr lang="it-IT" sz="3200" b="1" dirty="0" smtClean="0"/>
              <a:t>trasparenza, semplificazione</a:t>
            </a:r>
          </a:p>
          <a:p>
            <a:r>
              <a:rPr lang="it-IT" sz="3600" b="1" dirty="0" smtClean="0"/>
              <a:t>Ma vanno anche recepite le normative comunitarie e valorizzate le migliori esperienze di </a:t>
            </a:r>
            <a:r>
              <a:rPr lang="it-IT" sz="3600" b="1" dirty="0" smtClean="0"/>
              <a:t>partenariato</a:t>
            </a:r>
            <a:endParaRPr lang="it-IT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7338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Volontariato e associazioni di promozione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3086" y="1548143"/>
            <a:ext cx="11452632" cy="5006565"/>
          </a:xfrm>
        </p:spPr>
        <p:txBody>
          <a:bodyPr>
            <a:noAutofit/>
          </a:bodyPr>
          <a:lstStyle/>
          <a:p>
            <a:r>
              <a:rPr lang="it-IT" sz="4000" b="1" dirty="0" smtClean="0"/>
              <a:t>Armonizzare e coordinare le due leggi (266/1991 e 383/2000) che normano volontariato e promozione sociale</a:t>
            </a:r>
          </a:p>
          <a:p>
            <a:r>
              <a:rPr lang="it-IT" sz="4000" b="1" dirty="0" smtClean="0"/>
              <a:t>La suddivisione tra volontariato e promozione sociale, così come è ora definita, funziona?</a:t>
            </a:r>
          </a:p>
          <a:p>
            <a:r>
              <a:rPr lang="it-IT" sz="4000" b="1" dirty="0" smtClean="0"/>
              <a:t>La mutualità tra cittadini svantaggiati deve essere considerata di interesse generale</a:t>
            </a:r>
          </a:p>
          <a:p>
            <a:r>
              <a:rPr lang="it-IT" sz="4000" b="1" dirty="0" smtClean="0"/>
              <a:t>Ci sono sovrapposizioni tra le due normative? </a:t>
            </a:r>
          </a:p>
        </p:txBody>
      </p:sp>
      <p:sp>
        <p:nvSpPr>
          <p:cNvPr id="4" name="Ovale 3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5</a:t>
            </a:r>
          </a:p>
        </p:txBody>
      </p:sp>
    </p:spTree>
    <p:extLst>
      <p:ext uri="{BB962C8B-B14F-4D97-AF65-F5344CB8AC3E}">
        <p14:creationId xmlns:p14="http://schemas.microsoft.com/office/powerpoint/2010/main" val="56759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Centri di Servizio per il Volontariato: il DDL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3498" y="1340711"/>
            <a:ext cx="11823826" cy="5481072"/>
          </a:xfrm>
        </p:spPr>
        <p:txBody>
          <a:bodyPr>
            <a:noAutofit/>
          </a:bodyPr>
          <a:lstStyle/>
          <a:p>
            <a:r>
              <a:rPr lang="it-IT" sz="3500" b="1" dirty="0" smtClean="0"/>
              <a:t>Promossi da </a:t>
            </a:r>
            <a:r>
              <a:rPr lang="it-IT" sz="3500" b="1" dirty="0" err="1" smtClean="0"/>
              <a:t>OdV</a:t>
            </a:r>
            <a:r>
              <a:rPr lang="it-IT" sz="3500" b="1" dirty="0" smtClean="0"/>
              <a:t> per supporto tecnico, formativo e informativo</a:t>
            </a:r>
          </a:p>
          <a:p>
            <a:r>
              <a:rPr lang="it-IT" sz="3500" b="1" dirty="0" smtClean="0"/>
              <a:t>Possono anche svolgere il sostegno ad iniziative territoriali solidali (?)</a:t>
            </a:r>
          </a:p>
          <a:p>
            <a:r>
              <a:rPr lang="it-IT" sz="3500" b="1" dirty="0" smtClean="0"/>
              <a:t>Svolgono i propri servizi per tutto il terzo settore (e non solo, come ora avviene, per le organizzazioni di volontariato)</a:t>
            </a:r>
          </a:p>
          <a:p>
            <a:r>
              <a:rPr lang="it-IT" sz="3500" b="1" dirty="0"/>
              <a:t>Delega ai centri di servizio di compiti di monitoraggio e controllo dei piccoli enti</a:t>
            </a:r>
          </a:p>
          <a:p>
            <a:r>
              <a:rPr lang="it-IT" sz="3500" b="1" dirty="0" smtClean="0"/>
              <a:t>Razionalizzazione </a:t>
            </a:r>
            <a:r>
              <a:rPr lang="it-IT" sz="3500" b="1" dirty="0" smtClean="0"/>
              <a:t>degli osservatori nazionali per il volontariato e per l’associazionismo</a:t>
            </a:r>
          </a:p>
          <a:p>
            <a:pPr marL="0" indent="0">
              <a:buNone/>
            </a:pPr>
            <a:endParaRPr lang="it-IT" sz="3500" b="1" dirty="0" smtClean="0"/>
          </a:p>
        </p:txBody>
      </p:sp>
      <p:sp>
        <p:nvSpPr>
          <p:cNvPr id="15" name="Ovale 14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5</a:t>
            </a:r>
          </a:p>
        </p:txBody>
      </p:sp>
    </p:spTree>
    <p:extLst>
      <p:ext uri="{BB962C8B-B14F-4D97-AF65-F5344CB8AC3E}">
        <p14:creationId xmlns:p14="http://schemas.microsoft.com/office/powerpoint/2010/main" val="66949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Centri di servizio: proposte</a:t>
            </a:r>
            <a:endParaRPr lang="it-IT" dirty="0"/>
          </a:p>
        </p:txBody>
      </p:sp>
      <p:sp>
        <p:nvSpPr>
          <p:cNvPr id="4" name="Segnaposto contenuto 2"/>
          <p:cNvSpPr txBox="1">
            <a:spLocks noGrp="1"/>
          </p:cNvSpPr>
          <p:nvPr>
            <p:ph idx="1"/>
          </p:nvPr>
        </p:nvSpPr>
        <p:spPr>
          <a:xfrm>
            <a:off x="353086" y="1430448"/>
            <a:ext cx="11452632" cy="5287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200" b="1" dirty="0" smtClean="0"/>
              <a:t>Centri di </a:t>
            </a:r>
            <a:r>
              <a:rPr lang="it-IT" sz="3200" b="1" dirty="0" smtClean="0"/>
              <a:t>servizio </a:t>
            </a:r>
            <a:r>
              <a:rPr lang="it-IT" sz="3200" b="1" dirty="0" smtClean="0"/>
              <a:t>rivolti a sostenere </a:t>
            </a:r>
            <a:r>
              <a:rPr lang="it-IT" sz="3200" b="1" dirty="0" smtClean="0"/>
              <a:t>solo l’azione </a:t>
            </a:r>
            <a:r>
              <a:rPr lang="it-IT" sz="3200" b="1" dirty="0" smtClean="0"/>
              <a:t>volontaria, non solo nelle </a:t>
            </a:r>
            <a:r>
              <a:rPr lang="it-IT" sz="3200" b="1" dirty="0" err="1" smtClean="0"/>
              <a:t>OdV</a:t>
            </a:r>
            <a:r>
              <a:rPr lang="it-IT" sz="3200" b="1" dirty="0" smtClean="0"/>
              <a:t> ma in tutto il TS</a:t>
            </a:r>
          </a:p>
          <a:p>
            <a:r>
              <a:rPr lang="it-IT" sz="3200" b="1" dirty="0" smtClean="0"/>
              <a:t>Base sociale con «porta aperta» e </a:t>
            </a:r>
            <a:r>
              <a:rPr lang="it-IT" sz="3200" b="1" i="1" dirty="0" err="1" smtClean="0"/>
              <a:t>governance</a:t>
            </a:r>
            <a:r>
              <a:rPr lang="it-IT" sz="3200" b="1" dirty="0" smtClean="0"/>
              <a:t> </a:t>
            </a:r>
            <a:r>
              <a:rPr lang="it-IT" sz="3200" b="1" dirty="0" smtClean="0"/>
              <a:t>che garantisce </a:t>
            </a:r>
            <a:r>
              <a:rPr lang="it-IT" sz="3200" b="1" dirty="0" smtClean="0"/>
              <a:t>le piccole realtà</a:t>
            </a:r>
          </a:p>
          <a:p>
            <a:r>
              <a:rPr lang="it-IT" sz="3200" b="1" dirty="0" smtClean="0"/>
              <a:t>Base sociale aperta a tutti i soggetti di terzo settore ma maggioranza («</a:t>
            </a:r>
            <a:r>
              <a:rPr lang="it-IT" sz="3200" b="1" dirty="0" err="1" smtClean="0"/>
              <a:t>golden</a:t>
            </a:r>
            <a:r>
              <a:rPr lang="it-IT" sz="3200" b="1" dirty="0" smtClean="0"/>
              <a:t> share») alle </a:t>
            </a:r>
            <a:r>
              <a:rPr lang="it-IT" sz="3200" b="1" dirty="0" err="1" smtClean="0"/>
              <a:t>OdV</a:t>
            </a:r>
            <a:endParaRPr lang="it-IT" sz="3200" b="1" dirty="0" smtClean="0"/>
          </a:p>
          <a:p>
            <a:r>
              <a:rPr lang="it-IT" sz="3200" b="1" dirty="0" smtClean="0"/>
              <a:t>Previsione di una Carta </a:t>
            </a:r>
            <a:r>
              <a:rPr lang="it-IT" sz="3200" b="1" dirty="0" smtClean="0"/>
              <a:t>dei servizi </a:t>
            </a:r>
            <a:r>
              <a:rPr lang="it-IT" sz="3200" b="1" dirty="0" smtClean="0"/>
              <a:t>e del loro accreditamento</a:t>
            </a:r>
            <a:endParaRPr lang="it-IT" sz="3200" b="1" dirty="0" smtClean="0"/>
          </a:p>
          <a:p>
            <a:r>
              <a:rPr lang="it-IT" sz="3200" b="1" dirty="0" smtClean="0"/>
              <a:t>Fruitori solo di piccola o media dimensione</a:t>
            </a:r>
          </a:p>
          <a:p>
            <a:r>
              <a:rPr lang="it-IT" sz="3200" b="1" dirty="0" smtClean="0"/>
              <a:t>Incompatibilità con cariche politiche presenti o passate</a:t>
            </a:r>
          </a:p>
          <a:p>
            <a:r>
              <a:rPr lang="it-IT" sz="3200" b="1" dirty="0" smtClean="0"/>
              <a:t>Chiara distinzione tra ruolo di servizio e ruolo di rappresentanza</a:t>
            </a:r>
          </a:p>
        </p:txBody>
      </p:sp>
      <p:sp>
        <p:nvSpPr>
          <p:cNvPr id="5" name="Ovale 4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5</a:t>
            </a:r>
          </a:p>
        </p:txBody>
      </p:sp>
    </p:spTree>
    <p:extLst>
      <p:ext uri="{BB962C8B-B14F-4D97-AF65-F5344CB8AC3E}">
        <p14:creationId xmlns:p14="http://schemas.microsoft.com/office/powerpoint/2010/main" val="1882520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Imprese sociali: come si interviene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9710" y="1376928"/>
            <a:ext cx="11787614" cy="5481072"/>
          </a:xfrm>
        </p:spPr>
        <p:txBody>
          <a:bodyPr>
            <a:noAutofit/>
          </a:bodyPr>
          <a:lstStyle/>
          <a:p>
            <a:r>
              <a:rPr lang="it-IT" sz="3500" b="1" dirty="0" smtClean="0"/>
              <a:t>Chiara caratterizzazione come soggetto di terzo settore</a:t>
            </a:r>
          </a:p>
          <a:p>
            <a:r>
              <a:rPr lang="it-IT" sz="3500" b="1" dirty="0" smtClean="0"/>
              <a:t>Ampliamento delle attività </a:t>
            </a:r>
            <a:r>
              <a:rPr lang="it-IT" sz="3500" b="1" dirty="0" smtClean="0"/>
              <a:t>(avrebbe </a:t>
            </a:r>
            <a:r>
              <a:rPr lang="it-IT" sz="3500" b="1" dirty="0" smtClean="0"/>
              <a:t>più senso riferirle all’intero terzo settore)</a:t>
            </a:r>
          </a:p>
          <a:p>
            <a:r>
              <a:rPr lang="it-IT" sz="3500" b="1" dirty="0" smtClean="0"/>
              <a:t>Ridefinizione e ampliamento delle categorie di lavoratori svantaggiati</a:t>
            </a:r>
          </a:p>
          <a:p>
            <a:r>
              <a:rPr lang="it-IT" sz="3500" b="1" dirty="0" smtClean="0"/>
              <a:t>PA e privati possono essere nel </a:t>
            </a:r>
            <a:r>
              <a:rPr lang="it-IT" sz="3500" b="1" dirty="0" err="1" smtClean="0"/>
              <a:t>CdA</a:t>
            </a:r>
            <a:r>
              <a:rPr lang="it-IT" sz="3500" b="1" dirty="0" smtClean="0"/>
              <a:t> ma non in ruoli di controllo</a:t>
            </a:r>
          </a:p>
          <a:p>
            <a:r>
              <a:rPr lang="it-IT" sz="3500" b="1" dirty="0" smtClean="0"/>
              <a:t>Coordinamento con la disciplina delle </a:t>
            </a:r>
            <a:r>
              <a:rPr lang="it-IT" sz="3500" b="1" dirty="0" err="1" smtClean="0"/>
              <a:t>Onlus</a:t>
            </a:r>
            <a:endParaRPr lang="it-IT" sz="3500" b="1" dirty="0" smtClean="0"/>
          </a:p>
          <a:p>
            <a:r>
              <a:rPr lang="it-IT" sz="3500" b="1" dirty="0" smtClean="0"/>
              <a:t>Acquisizione di diritto della qualifica di impresa sociale da parte delle cooperative sociali</a:t>
            </a:r>
          </a:p>
        </p:txBody>
      </p:sp>
      <p:sp>
        <p:nvSpPr>
          <p:cNvPr id="4" name="Ovale 3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6</a:t>
            </a:r>
          </a:p>
        </p:txBody>
      </p:sp>
    </p:spTree>
    <p:extLst>
      <p:ext uri="{BB962C8B-B14F-4D97-AF65-F5344CB8AC3E}">
        <p14:creationId xmlns:p14="http://schemas.microsoft.com/office/powerpoint/2010/main" val="407652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è l’impresa sociale: problemi aperti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9864" y="1593411"/>
            <a:ext cx="11369229" cy="5069940"/>
          </a:xfrm>
        </p:spPr>
        <p:txBody>
          <a:bodyPr>
            <a:noAutofit/>
          </a:bodyPr>
          <a:lstStyle/>
          <a:p>
            <a:r>
              <a:rPr lang="it-IT" sz="4100" b="1" dirty="0" smtClean="0"/>
              <a:t>Definizione dell’impresa sociale come ente di terzo settore con specificità imprenditoriali</a:t>
            </a:r>
          </a:p>
          <a:p>
            <a:r>
              <a:rPr lang="it-IT" sz="4100" b="1" dirty="0" smtClean="0"/>
              <a:t>Ricollocazione </a:t>
            </a:r>
            <a:r>
              <a:rPr lang="it-IT" sz="4100" b="1" dirty="0" smtClean="0"/>
              <a:t>del criterio dell’impatto sociale, ora preminente, in funzioni appropriate nell’art. 7</a:t>
            </a:r>
          </a:p>
          <a:p>
            <a:r>
              <a:rPr lang="it-IT" sz="4100" b="1" dirty="0" smtClean="0"/>
              <a:t>La disciplina degli utili «differenziabili anche in base alla forma giuridica adottata dall’impresa, in analogia con quanto disposto per le cooperative a mutualità prevalente» non è convincente</a:t>
            </a:r>
          </a:p>
        </p:txBody>
      </p:sp>
      <p:sp>
        <p:nvSpPr>
          <p:cNvPr id="4" name="Ovale 3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6</a:t>
            </a:r>
          </a:p>
        </p:txBody>
      </p:sp>
    </p:spTree>
    <p:extLst>
      <p:ext uri="{BB962C8B-B14F-4D97-AF65-F5344CB8AC3E}">
        <p14:creationId xmlns:p14="http://schemas.microsoft.com/office/powerpoint/2010/main" val="341750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Vigilanza, monitoraggio e controllo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8230" y="1475715"/>
            <a:ext cx="11869094" cy="5115208"/>
          </a:xfrm>
        </p:spPr>
        <p:txBody>
          <a:bodyPr>
            <a:noAutofit/>
          </a:bodyPr>
          <a:lstStyle/>
          <a:p>
            <a:r>
              <a:rPr lang="it-IT" sz="3100" b="1" dirty="0" smtClean="0"/>
              <a:t>Riguarda tutti i soggetti di Terzo settore</a:t>
            </a:r>
          </a:p>
          <a:p>
            <a:r>
              <a:rPr lang="it-IT" sz="3100" b="1" dirty="0" smtClean="0"/>
              <a:t>Riguarda sia i soggetti che le attività da essi svolte, sia dal punto di vista del rispetto delle norme che della </a:t>
            </a:r>
            <a:r>
              <a:rPr lang="it-IT" sz="3100" b="1" dirty="0" smtClean="0"/>
              <a:t>coerenza </a:t>
            </a:r>
            <a:r>
              <a:rPr lang="it-IT" sz="3100" b="1" dirty="0" smtClean="0"/>
              <a:t>alle finalità statutarie</a:t>
            </a:r>
          </a:p>
          <a:p>
            <a:r>
              <a:rPr lang="it-IT" sz="3100" b="1" dirty="0" smtClean="0"/>
              <a:t>Affidamento al Ministero del Lavoro delle funzioni di vigilanza, monitoraggio e controllo</a:t>
            </a:r>
          </a:p>
          <a:p>
            <a:r>
              <a:rPr lang="it-IT" sz="3100" b="1" dirty="0" smtClean="0"/>
              <a:t>Promosse anche </a:t>
            </a:r>
            <a:r>
              <a:rPr lang="it-IT" sz="3100" b="1" dirty="0" smtClean="0"/>
              <a:t>forme di </a:t>
            </a:r>
            <a:r>
              <a:rPr lang="it-IT" sz="3100" b="1" dirty="0" smtClean="0"/>
              <a:t>autocontrollo, </a:t>
            </a:r>
            <a:r>
              <a:rPr lang="it-IT" sz="3100" b="1" dirty="0" smtClean="0"/>
              <a:t>anche attraverso convenzioni con gli organismi maggiormente rappresentativi </a:t>
            </a:r>
            <a:r>
              <a:rPr lang="it-IT" sz="3100" b="1" dirty="0" smtClean="0"/>
              <a:t>o </a:t>
            </a:r>
            <a:r>
              <a:rPr lang="it-IT" sz="3100" b="1" dirty="0" smtClean="0"/>
              <a:t>con i CSV</a:t>
            </a:r>
          </a:p>
          <a:p>
            <a:r>
              <a:rPr lang="it-IT" sz="3100" b="1" dirty="0" smtClean="0"/>
              <a:t>Redazione di </a:t>
            </a:r>
          </a:p>
          <a:p>
            <a:pPr lvl="1"/>
            <a:r>
              <a:rPr lang="it-IT" sz="3100" b="1" dirty="0" smtClean="0"/>
              <a:t>linee guida per il bilancio sociale  </a:t>
            </a:r>
          </a:p>
          <a:p>
            <a:pPr lvl="1"/>
            <a:r>
              <a:rPr lang="it-IT" sz="3100" b="1" dirty="0" smtClean="0"/>
              <a:t>sistemi di valutazione dell’impatto sociale delle attività svolte</a:t>
            </a:r>
          </a:p>
        </p:txBody>
      </p:sp>
      <p:sp>
        <p:nvSpPr>
          <p:cNvPr id="7" name="Ovale 6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7</a:t>
            </a:r>
          </a:p>
        </p:txBody>
      </p:sp>
    </p:spTree>
    <p:extLst>
      <p:ext uri="{BB962C8B-B14F-4D97-AF65-F5344CB8AC3E}">
        <p14:creationId xmlns:p14="http://schemas.microsoft.com/office/powerpoint/2010/main" val="3081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Servizio Civile, per i giovani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8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570368" y="1629625"/>
            <a:ext cx="10692143" cy="48606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4000" b="1" dirty="0" smtClean="0"/>
              <a:t>Questioni aperte:</a:t>
            </a:r>
          </a:p>
          <a:p>
            <a:r>
              <a:rPr lang="it-IT" sz="4000" b="1" dirty="0" smtClean="0"/>
              <a:t>recuperare il patrimonio di riflessioni del servizio civile connesso all’obiezione di coscienza, evidenziando il concetto di difesa non armata della Patria</a:t>
            </a:r>
          </a:p>
          <a:p>
            <a:r>
              <a:rPr lang="it-IT" sz="4000" b="1" dirty="0"/>
              <a:t>Esigenza di un maggior ruolo di coordinamento da parte dello Stato</a:t>
            </a:r>
          </a:p>
          <a:p>
            <a:r>
              <a:rPr lang="it-IT" sz="4000" b="1" dirty="0" smtClean="0"/>
              <a:t>Ammissibilità </a:t>
            </a:r>
            <a:r>
              <a:rPr lang="it-IT" sz="4000" b="1" dirty="0" smtClean="0"/>
              <a:t>giovani stranieri al servizio </a:t>
            </a:r>
            <a:r>
              <a:rPr lang="it-IT" sz="4000" b="1" dirty="0" smtClean="0"/>
              <a:t>civile</a:t>
            </a:r>
            <a:endParaRPr lang="it-IT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44448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di sostegno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3084" y="1204114"/>
            <a:ext cx="11724239" cy="5653886"/>
          </a:xfrm>
        </p:spPr>
        <p:txBody>
          <a:bodyPr>
            <a:noAutofit/>
          </a:bodyPr>
          <a:lstStyle/>
          <a:p>
            <a:r>
              <a:rPr lang="it-IT" sz="3500" b="1" dirty="0" smtClean="0"/>
              <a:t>Deducibilità e detraibilità delle donazioni dal reddito</a:t>
            </a:r>
          </a:p>
          <a:p>
            <a:r>
              <a:rPr lang="it-IT" sz="3500" b="1" dirty="0" smtClean="0"/>
              <a:t>5X1000, con obblighi di pubblicità circa l’impiego delle risorse</a:t>
            </a:r>
          </a:p>
          <a:p>
            <a:r>
              <a:rPr lang="it-IT" sz="3500" b="1" dirty="0" smtClean="0"/>
              <a:t>Razionalizzazione dei regimi fiscali e coordinamento con la </a:t>
            </a:r>
            <a:r>
              <a:rPr lang="it-IT" sz="3500" b="1" dirty="0"/>
              <a:t>disciplina </a:t>
            </a:r>
            <a:r>
              <a:rPr lang="it-IT" sz="3500" b="1" dirty="0" err="1" smtClean="0"/>
              <a:t>Onlus</a:t>
            </a:r>
            <a:endParaRPr lang="it-IT" sz="3500" b="1" dirty="0" smtClean="0"/>
          </a:p>
          <a:p>
            <a:r>
              <a:rPr lang="it-IT" sz="3500" b="1" dirty="0" smtClean="0"/>
              <a:t>Fondo </a:t>
            </a:r>
            <a:r>
              <a:rPr lang="it-IT" sz="3500" b="1" dirty="0"/>
              <a:t>rotativo</a:t>
            </a:r>
          </a:p>
          <a:p>
            <a:r>
              <a:rPr lang="it-IT" sz="3500" b="1" dirty="0"/>
              <a:t>Titoli di solidarietà</a:t>
            </a:r>
          </a:p>
          <a:p>
            <a:r>
              <a:rPr lang="it-IT" sz="3500" b="1" dirty="0"/>
              <a:t>Assegnazione </a:t>
            </a:r>
            <a:r>
              <a:rPr lang="it-IT" sz="3500" b="1" dirty="0" smtClean="0"/>
              <a:t>immobili inutilizzati da valorizzare</a:t>
            </a:r>
            <a:endParaRPr lang="it-IT" sz="3500" b="1" dirty="0"/>
          </a:p>
          <a:p>
            <a:r>
              <a:rPr lang="it-IT" sz="3500" b="1" dirty="0"/>
              <a:t>Favorire </a:t>
            </a:r>
            <a:r>
              <a:rPr lang="it-IT" sz="3500" b="1" dirty="0" smtClean="0"/>
              <a:t>le donazioni di eredità e le donazioni di beni patrimoniali</a:t>
            </a:r>
            <a:endParaRPr lang="it-IT" sz="3500" b="1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907794" y="1748989"/>
            <a:ext cx="4572001" cy="2537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dirty="0" smtClean="0"/>
          </a:p>
        </p:txBody>
      </p:sp>
      <p:sp>
        <p:nvSpPr>
          <p:cNvPr id="6" name="Ovale 5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9</a:t>
            </a:r>
          </a:p>
        </p:txBody>
      </p:sp>
    </p:spTree>
    <p:extLst>
      <p:ext uri="{BB962C8B-B14F-4D97-AF65-F5344CB8AC3E}">
        <p14:creationId xmlns:p14="http://schemas.microsoft.com/office/powerpoint/2010/main" val="138398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Le fasi del percorso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6293" y="1385180"/>
            <a:ext cx="10909425" cy="5315000"/>
          </a:xfrm>
        </p:spPr>
        <p:txBody>
          <a:bodyPr>
            <a:noAutofit/>
          </a:bodyPr>
          <a:lstStyle/>
          <a:p>
            <a:pPr marL="361950" indent="-361950"/>
            <a:r>
              <a:rPr lang="it-IT" sz="4800" b="1" dirty="0" smtClean="0"/>
              <a:t>Molti momenti di confronto</a:t>
            </a:r>
          </a:p>
          <a:p>
            <a:pPr marL="361950" indent="-361950"/>
            <a:r>
              <a:rPr lang="it-IT" sz="4800" b="1" dirty="0" smtClean="0"/>
              <a:t>Un mese di consultazione pubblica online</a:t>
            </a:r>
          </a:p>
          <a:p>
            <a:pPr marL="361950" indent="-361950"/>
            <a:r>
              <a:rPr lang="it-IT" sz="4800" b="1" dirty="0" smtClean="0"/>
              <a:t>Prima proposta del Governo</a:t>
            </a:r>
          </a:p>
          <a:p>
            <a:pPr marL="361950" indent="-361950"/>
            <a:r>
              <a:rPr lang="it-IT" sz="4800" b="1" dirty="0" smtClean="0"/>
              <a:t>Audizioni alla Camera</a:t>
            </a:r>
          </a:p>
          <a:p>
            <a:pPr marL="361950" indent="-361950"/>
            <a:r>
              <a:rPr lang="it-IT" sz="4800" b="1" dirty="0" smtClean="0"/>
              <a:t>Approvazione alla Camera</a:t>
            </a:r>
          </a:p>
          <a:p>
            <a:pPr marL="361950" indent="-361950"/>
            <a:r>
              <a:rPr lang="it-IT" sz="4800" b="1" dirty="0" smtClean="0"/>
              <a:t>Ora al Senato</a:t>
            </a:r>
          </a:p>
        </p:txBody>
      </p:sp>
    </p:spTree>
    <p:extLst>
      <p:ext uri="{BB962C8B-B14F-4D97-AF65-F5344CB8AC3E}">
        <p14:creationId xmlns:p14="http://schemas.microsoft.com/office/powerpoint/2010/main" val="146217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Sostegno specifico per imprese sociali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3085" y="1502875"/>
            <a:ext cx="11624650" cy="4782515"/>
          </a:xfrm>
        </p:spPr>
        <p:txBody>
          <a:bodyPr>
            <a:noAutofit/>
          </a:bodyPr>
          <a:lstStyle/>
          <a:p>
            <a:pPr marL="361950" indent="-361950"/>
            <a:r>
              <a:rPr lang="it-IT" sz="5400" b="1" dirty="0"/>
              <a:t>possibilità di accedere a forme di raccolta di capitali di rischio tramite portali telematici, in analogia a quanto previsto per le </a:t>
            </a:r>
            <a:r>
              <a:rPr lang="it-IT" sz="5400" b="1" i="1" dirty="0"/>
              <a:t>start-up </a:t>
            </a:r>
            <a:r>
              <a:rPr lang="it-IT" sz="5400" b="1" dirty="0"/>
              <a:t>innovative</a:t>
            </a:r>
          </a:p>
          <a:p>
            <a:pPr marL="361950" indent="-361950"/>
            <a:r>
              <a:rPr lang="it-IT" sz="5400" b="1" dirty="0"/>
              <a:t>misure agevolative volte a favorire gli investimenti di </a:t>
            </a:r>
            <a:r>
              <a:rPr lang="it-IT" sz="5400" b="1" dirty="0" smtClean="0"/>
              <a:t>capitale</a:t>
            </a: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2476548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Disposizioni finanziarie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1069" y="1348967"/>
            <a:ext cx="11688023" cy="5509034"/>
          </a:xfrm>
        </p:spPr>
        <p:txBody>
          <a:bodyPr>
            <a:noAutofit/>
          </a:bodyPr>
          <a:lstStyle/>
          <a:p>
            <a:r>
              <a:rPr lang="it-IT" sz="4000" b="1" dirty="0" smtClean="0"/>
              <a:t>50 milioni da legge di stabilità</a:t>
            </a:r>
          </a:p>
          <a:p>
            <a:r>
              <a:rPr lang="it-IT" sz="4000" b="1" dirty="0" smtClean="0"/>
              <a:t>50 milioni nel DDL per le misure fiscali e di sostegno economico previste nell’articolo </a:t>
            </a:r>
            <a:r>
              <a:rPr lang="it-IT" sz="4000" b="1" dirty="0" smtClean="0"/>
              <a:t>9 (si propone di destinarne </a:t>
            </a:r>
            <a:r>
              <a:rPr lang="it-IT" sz="4000" b="1" dirty="0" smtClean="0"/>
              <a:t>una piccola parte per </a:t>
            </a:r>
            <a:r>
              <a:rPr lang="it-IT" sz="4000" b="1" dirty="0"/>
              <a:t>i compiti di controllo </a:t>
            </a:r>
            <a:r>
              <a:rPr lang="it-IT" sz="4000" b="1" dirty="0" smtClean="0"/>
              <a:t>in particolare delle </a:t>
            </a:r>
            <a:r>
              <a:rPr lang="it-IT" sz="4000" b="1" dirty="0"/>
              <a:t>piccole organizzazioni affidati ai centri di servizio e per le funzioni di rappresentanza unitaria del terzo </a:t>
            </a:r>
            <a:r>
              <a:rPr lang="it-IT" sz="4000" b="1" dirty="0" smtClean="0"/>
              <a:t>settore)</a:t>
            </a:r>
            <a:endParaRPr lang="it-IT" sz="4000" b="1" dirty="0" smtClean="0"/>
          </a:p>
          <a:p>
            <a:r>
              <a:rPr lang="it-IT" sz="4000" b="1" dirty="0" smtClean="0"/>
              <a:t>Altre risorse da fondi rotativi MISE</a:t>
            </a:r>
          </a:p>
          <a:p>
            <a:r>
              <a:rPr lang="it-IT" sz="4000" b="1" dirty="0"/>
              <a:t>Fondazione </a:t>
            </a:r>
            <a:r>
              <a:rPr lang="it-IT" sz="4000" b="1" dirty="0" smtClean="0"/>
              <a:t>governativa</a:t>
            </a:r>
          </a:p>
        </p:txBody>
      </p:sp>
    </p:spTree>
    <p:extLst>
      <p:ext uri="{BB962C8B-B14F-4D97-AF65-F5344CB8AC3E}">
        <p14:creationId xmlns:p14="http://schemas.microsoft.com/office/powerpoint/2010/main" val="2746619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0202" y="1683945"/>
            <a:ext cx="10755516" cy="5006566"/>
          </a:xfrm>
        </p:spPr>
        <p:txBody>
          <a:bodyPr>
            <a:noAutofit/>
          </a:bodyPr>
          <a:lstStyle/>
          <a:p>
            <a:pPr marL="442913" indent="-442913"/>
            <a:r>
              <a:rPr lang="it-IT" sz="5400" b="1" dirty="0" smtClean="0"/>
              <a:t>Impresa complessa</a:t>
            </a:r>
          </a:p>
          <a:p>
            <a:pPr marL="442913" indent="-442913"/>
            <a:r>
              <a:rPr lang="it-IT" sz="5400" b="1" dirty="0" smtClean="0"/>
              <a:t>Ascolto ancora prezioso</a:t>
            </a:r>
          </a:p>
          <a:p>
            <a:pPr marL="442913" indent="-442913"/>
            <a:r>
              <a:rPr lang="it-IT" sz="5400" b="1" dirty="0" smtClean="0"/>
              <a:t>Decreti efficaci se delega sarà precisa</a:t>
            </a:r>
          </a:p>
          <a:p>
            <a:pPr marL="442913" indent="-442913"/>
            <a:r>
              <a:rPr lang="it-IT" sz="5400" b="1" dirty="0" smtClean="0"/>
              <a:t>Italia sarà ancora pioniere se le leggi saranno al passo con i tempi</a:t>
            </a: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61480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Alla fine del percorso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70368" y="1421394"/>
            <a:ext cx="11353046" cy="51514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1950" indent="-361950"/>
            <a:r>
              <a:rPr lang="it-IT" sz="4800" b="1" dirty="0"/>
              <a:t>Il Governo entro 12 mesi approverà i Decreti </a:t>
            </a:r>
            <a:r>
              <a:rPr lang="it-IT" sz="4800" b="1" dirty="0" smtClean="0"/>
              <a:t>Legislativi</a:t>
            </a:r>
            <a:endParaRPr lang="it-IT" sz="4800" b="1" dirty="0"/>
          </a:p>
          <a:p>
            <a:pPr marL="361950" indent="-361950"/>
            <a:r>
              <a:rPr lang="it-IT" sz="4800" b="1" dirty="0"/>
              <a:t>Il Terzo Settore diventa un concetto giuridico</a:t>
            </a:r>
          </a:p>
          <a:p>
            <a:pPr marL="361950" indent="-361950"/>
            <a:r>
              <a:rPr lang="it-IT" sz="4800" b="1" dirty="0"/>
              <a:t>Ci sarà un «Codice del Terzo Settore» che racchiude le normative comuni rilevanti per le diverse forme di terzo settore</a:t>
            </a:r>
          </a:p>
        </p:txBody>
      </p:sp>
    </p:spTree>
    <p:extLst>
      <p:ext uri="{BB962C8B-B14F-4D97-AF65-F5344CB8AC3E}">
        <p14:creationId xmlns:p14="http://schemas.microsoft.com/office/powerpoint/2010/main" val="92783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Perché la legge delega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3084" y="1403287"/>
            <a:ext cx="11715185" cy="5269117"/>
          </a:xfrm>
        </p:spPr>
        <p:txBody>
          <a:bodyPr>
            <a:noAutofit/>
          </a:bodyPr>
          <a:lstStyle/>
          <a:p>
            <a:r>
              <a:rPr lang="it-IT" sz="4000" b="1" dirty="0" smtClean="0"/>
              <a:t>Il libro primo del Codice civile è ormai obsoleto</a:t>
            </a:r>
          </a:p>
          <a:p>
            <a:r>
              <a:rPr lang="it-IT" sz="4000" b="1" dirty="0" smtClean="0"/>
              <a:t>Se associazioni e fondazioni svolgono attività commerciale</a:t>
            </a:r>
          </a:p>
          <a:p>
            <a:pPr lvl="1"/>
            <a:r>
              <a:rPr lang="it-IT" sz="3600" b="1" dirty="0" smtClean="0"/>
              <a:t>devono poterlo fare in modo </a:t>
            </a:r>
            <a:r>
              <a:rPr lang="it-IT" sz="3600" b="1" dirty="0" smtClean="0"/>
              <a:t>semplificato</a:t>
            </a:r>
            <a:endParaRPr lang="it-IT" sz="3600" b="1" dirty="0" smtClean="0"/>
          </a:p>
          <a:p>
            <a:pPr lvl="1"/>
            <a:r>
              <a:rPr lang="it-IT" sz="3600" b="1" dirty="0" smtClean="0"/>
              <a:t>ma rafforzando tutela </a:t>
            </a:r>
            <a:r>
              <a:rPr lang="it-IT" sz="3600" b="1" dirty="0" smtClean="0"/>
              <a:t>dei terzi e </a:t>
            </a:r>
            <a:r>
              <a:rPr lang="it-IT" sz="3600" b="1" dirty="0" smtClean="0"/>
              <a:t>trasparenza</a:t>
            </a:r>
            <a:endParaRPr lang="it-IT" sz="3600" b="1" dirty="0" smtClean="0"/>
          </a:p>
          <a:p>
            <a:r>
              <a:rPr lang="it-IT" sz="4000" b="1" dirty="0" smtClean="0"/>
              <a:t>Si sono succedute «leggi speciali» (volontariato, cooperative sociali, APS, </a:t>
            </a:r>
            <a:r>
              <a:rPr lang="it-IT" sz="4000" b="1" dirty="0" err="1" smtClean="0"/>
              <a:t>Onlus</a:t>
            </a:r>
            <a:r>
              <a:rPr lang="it-IT" sz="4000" b="1" dirty="0" smtClean="0"/>
              <a:t>, impresa sociale)</a:t>
            </a:r>
          </a:p>
          <a:p>
            <a:pPr lvl="1">
              <a:buFont typeface="Wingdings" panose="05000000000000000000" pitchFamily="2" charset="2"/>
              <a:buChar char=""/>
            </a:pPr>
            <a:r>
              <a:rPr lang="it-IT" sz="3600" b="1" dirty="0"/>
              <a:t>l</a:t>
            </a:r>
            <a:r>
              <a:rPr lang="it-IT" sz="3600" b="1" dirty="0" smtClean="0"/>
              <a:t>e </a:t>
            </a:r>
            <a:r>
              <a:rPr lang="it-IT" sz="3600" b="1" dirty="0" smtClean="0"/>
              <a:t>norme si sono stratificate </a:t>
            </a:r>
          </a:p>
          <a:p>
            <a:pPr lvl="1">
              <a:buFont typeface="Wingdings" panose="05000000000000000000" pitchFamily="2" charset="2"/>
              <a:buChar char=""/>
            </a:pPr>
            <a:r>
              <a:rPr lang="it-IT" sz="3600" b="1" dirty="0" smtClean="0"/>
              <a:t>è </a:t>
            </a:r>
            <a:r>
              <a:rPr lang="it-IT" sz="3600" b="1" dirty="0" smtClean="0"/>
              <a:t>necessario chiarire ruoli e vocazioni di ciascuno</a:t>
            </a:r>
          </a:p>
        </p:txBody>
      </p:sp>
    </p:spTree>
    <p:extLst>
      <p:ext uri="{BB962C8B-B14F-4D97-AF65-F5344CB8AC3E}">
        <p14:creationId xmlns:p14="http://schemas.microsoft.com/office/powerpoint/2010/main" val="8453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Perché la legge delega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3085" y="1620570"/>
            <a:ext cx="11452633" cy="4664819"/>
          </a:xfrm>
        </p:spPr>
        <p:txBody>
          <a:bodyPr>
            <a:noAutofit/>
          </a:bodyPr>
          <a:lstStyle/>
          <a:p>
            <a:pPr marL="361950" indent="-361950"/>
            <a:r>
              <a:rPr lang="it-IT" sz="4200" b="1" dirty="0" smtClean="0"/>
              <a:t>Unificare le norme civilistiche </a:t>
            </a:r>
            <a:r>
              <a:rPr lang="it-IT" sz="4200" b="1" dirty="0"/>
              <a:t>e fiscali</a:t>
            </a:r>
          </a:p>
          <a:p>
            <a:pPr marL="361950" indent="-361950"/>
            <a:r>
              <a:rPr lang="it-IT" sz="4200" b="1" dirty="0"/>
              <a:t>S</a:t>
            </a:r>
            <a:r>
              <a:rPr lang="it-IT" sz="4200" b="1" dirty="0" smtClean="0"/>
              <a:t>eparare </a:t>
            </a:r>
            <a:r>
              <a:rPr lang="it-IT" sz="4200" b="1" dirty="0"/>
              <a:t>il grano dal </a:t>
            </a:r>
            <a:r>
              <a:rPr lang="it-IT" sz="4200" b="1" dirty="0" smtClean="0"/>
              <a:t>loglio</a:t>
            </a:r>
            <a:endParaRPr lang="it-IT" sz="4200" b="1" dirty="0" smtClean="0"/>
          </a:p>
          <a:p>
            <a:pPr marL="896938" lvl="1" indent="-439738">
              <a:buFont typeface="Wingdings" panose="05000000000000000000" pitchFamily="2" charset="2"/>
              <a:buChar char=""/>
            </a:pPr>
            <a:r>
              <a:rPr lang="it-IT" sz="4200" b="1" dirty="0" smtClean="0"/>
              <a:t>controlli migliori, trasparenza, buone </a:t>
            </a:r>
            <a:r>
              <a:rPr lang="it-IT" sz="4200" b="1" dirty="0" smtClean="0"/>
              <a:t>pratiche</a:t>
            </a:r>
          </a:p>
          <a:p>
            <a:pPr marL="361950" indent="-361950"/>
            <a:r>
              <a:rPr lang="it-IT" sz="4200" b="1" dirty="0" smtClean="0"/>
              <a:t>Semplificare e omogeneizzare (es. registri, aspetti fiscali)</a:t>
            </a:r>
          </a:p>
          <a:p>
            <a:pPr marL="361950" indent="-361950"/>
            <a:r>
              <a:rPr lang="it-IT" sz="4200" b="1" dirty="0" smtClean="0"/>
              <a:t>Armonizzare </a:t>
            </a:r>
            <a:r>
              <a:rPr lang="it-IT" sz="4200" b="1" dirty="0"/>
              <a:t>e </a:t>
            </a:r>
            <a:r>
              <a:rPr lang="it-IT" sz="4200" b="1" dirty="0" smtClean="0"/>
              <a:t>potenziare </a:t>
            </a:r>
            <a:r>
              <a:rPr lang="it-IT" sz="4200" b="1" dirty="0"/>
              <a:t>le misure di </a:t>
            </a:r>
            <a:r>
              <a:rPr lang="it-IT" sz="4200" b="1" dirty="0" smtClean="0"/>
              <a:t>sostegno</a:t>
            </a:r>
            <a:endParaRPr lang="it-IT" sz="4200" b="1" dirty="0"/>
          </a:p>
        </p:txBody>
      </p:sp>
    </p:spTree>
    <p:extLst>
      <p:ext uri="{BB962C8B-B14F-4D97-AF65-F5344CB8AC3E}">
        <p14:creationId xmlns:p14="http://schemas.microsoft.com/office/powerpoint/2010/main" val="416018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 schema generale del provvedimento</a:t>
            </a: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2322986" y="1287259"/>
            <a:ext cx="5732016" cy="76792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1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Definisce la finalità (sostenere il terzo settore), definisce cosa è il terzo settore, di affidare al Governo quattro deleghe attuative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2322986" y="2188345"/>
            <a:ext cx="5732016" cy="759041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2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Definisce i criteri generali per le deleghe </a:t>
            </a:r>
            <a:br>
              <a:rPr lang="it-IT" sz="1400" dirty="0" smtClean="0">
                <a:solidFill>
                  <a:schemeClr val="tx1"/>
                </a:solidFill>
              </a:rPr>
            </a:br>
            <a:r>
              <a:rPr lang="it-IT" sz="1400" dirty="0" smtClean="0">
                <a:solidFill>
                  <a:schemeClr val="tx1"/>
                </a:solidFill>
              </a:rPr>
              <a:t>e la modalità di approvazione delle stesse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60420" y="3781889"/>
            <a:ext cx="2183910" cy="4350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3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Revisione codice civile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2848757" y="3781889"/>
            <a:ext cx="2158256" cy="4350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4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Riordino terzo settore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2823102" y="4350061"/>
            <a:ext cx="2183463" cy="710213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5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Volontariato, promozione sociale e mutuo soccorso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385786" y="3792907"/>
            <a:ext cx="2183910" cy="4350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</a:t>
            </a:r>
            <a:r>
              <a:rPr lang="it-IT" sz="1400" dirty="0">
                <a:solidFill>
                  <a:schemeClr val="tx1"/>
                </a:solidFill>
              </a:rPr>
              <a:t>6</a:t>
            </a:r>
            <a:endParaRPr lang="it-IT" sz="1400" dirty="0" smtClean="0">
              <a:solidFill>
                <a:schemeClr val="tx1"/>
              </a:solidFill>
            </a:endParaRP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Impresa sociale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7954394" y="3781888"/>
            <a:ext cx="2177983" cy="4350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8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Servizio Civile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962684" y="3483578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smtClean="0"/>
              <a:t>Delega a)</a:t>
            </a:r>
            <a:endParaRPr lang="it-IT" sz="1200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530176" y="3483578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smtClean="0"/>
              <a:t>Delega b)</a:t>
            </a:r>
            <a:endParaRPr lang="it-IT" sz="1200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097668" y="3483578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smtClean="0"/>
              <a:t>Delega c)</a:t>
            </a:r>
            <a:endParaRPr lang="it-IT" sz="1200" i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650732" y="3483578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smtClean="0"/>
              <a:t>Delega d)</a:t>
            </a:r>
            <a:endParaRPr lang="it-IT" sz="1200" i="1" dirty="0"/>
          </a:p>
        </p:txBody>
      </p:sp>
      <p:sp>
        <p:nvSpPr>
          <p:cNvPr id="17" name="Parentesi graffa chiusa 16"/>
          <p:cNvSpPr/>
          <p:nvPr/>
        </p:nvSpPr>
        <p:spPr>
          <a:xfrm rot="5400000">
            <a:off x="4962612" y="137605"/>
            <a:ext cx="452761" cy="10147182"/>
          </a:xfrm>
          <a:prstGeom prst="rightBrace">
            <a:avLst>
              <a:gd name="adj1" fmla="val 82843"/>
              <a:gd name="adj2" fmla="val 50000"/>
            </a:avLst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arrotondato 17"/>
          <p:cNvSpPr/>
          <p:nvPr/>
        </p:nvSpPr>
        <p:spPr>
          <a:xfrm>
            <a:off x="260420" y="5682060"/>
            <a:ext cx="2183910" cy="74248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7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Vigilanza, monitoraggio e controllo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2823103" y="5677620"/>
            <a:ext cx="2183910" cy="74248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9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Misure fiscali e di sostegno economico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115403" y="5540014"/>
            <a:ext cx="10147180" cy="107385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arrotondato 22"/>
          <p:cNvSpPr/>
          <p:nvPr/>
        </p:nvSpPr>
        <p:spPr>
          <a:xfrm>
            <a:off x="5385786" y="5677620"/>
            <a:ext cx="2183910" cy="74248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10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Disposizioni finanziarie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7948468" y="5677620"/>
            <a:ext cx="2183910" cy="74248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Art. 11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Relazione alle Camere</a:t>
            </a:r>
            <a:endParaRPr lang="it-IT" sz="1400" dirty="0">
              <a:solidFill>
                <a:schemeClr val="tx1"/>
              </a:solidFill>
            </a:endParaRPr>
          </a:p>
        </p:txBody>
      </p:sp>
      <p:cxnSp>
        <p:nvCxnSpPr>
          <p:cNvPr id="26" name="Connettore 2 25"/>
          <p:cNvCxnSpPr>
            <a:stCxn id="6" idx="2"/>
            <a:endCxn id="16" idx="0"/>
          </p:cNvCxnSpPr>
          <p:nvPr/>
        </p:nvCxnSpPr>
        <p:spPr>
          <a:xfrm>
            <a:off x="5188994" y="2947386"/>
            <a:ext cx="3851429" cy="53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6" idx="2"/>
            <a:endCxn id="15" idx="0"/>
          </p:cNvCxnSpPr>
          <p:nvPr/>
        </p:nvCxnSpPr>
        <p:spPr>
          <a:xfrm>
            <a:off x="5188994" y="2947386"/>
            <a:ext cx="1291151" cy="53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6" idx="2"/>
            <a:endCxn id="14" idx="0"/>
          </p:cNvCxnSpPr>
          <p:nvPr/>
        </p:nvCxnSpPr>
        <p:spPr>
          <a:xfrm flipH="1">
            <a:off x="3919867" y="2947386"/>
            <a:ext cx="1269127" cy="53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6" idx="2"/>
            <a:endCxn id="13" idx="0"/>
          </p:cNvCxnSpPr>
          <p:nvPr/>
        </p:nvCxnSpPr>
        <p:spPr>
          <a:xfrm flipH="1">
            <a:off x="1352375" y="2947386"/>
            <a:ext cx="3836619" cy="53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arentesi graffa chiusa 38"/>
          <p:cNvSpPr/>
          <p:nvPr/>
        </p:nvSpPr>
        <p:spPr>
          <a:xfrm>
            <a:off x="10623599" y="3506684"/>
            <a:ext cx="256713" cy="155359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Parentesi graffa chiusa 39"/>
          <p:cNvSpPr/>
          <p:nvPr/>
        </p:nvSpPr>
        <p:spPr>
          <a:xfrm>
            <a:off x="10622494" y="1295791"/>
            <a:ext cx="256713" cy="1660127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Parentesi graffa chiusa 40"/>
          <p:cNvSpPr/>
          <p:nvPr/>
        </p:nvSpPr>
        <p:spPr>
          <a:xfrm>
            <a:off x="10623599" y="5548546"/>
            <a:ext cx="256713" cy="106531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/>
          <p:cNvSpPr txBox="1"/>
          <p:nvPr/>
        </p:nvSpPr>
        <p:spPr>
          <a:xfrm>
            <a:off x="11026066" y="1864244"/>
            <a:ext cx="1056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Principi e definizioni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11026066" y="4021869"/>
            <a:ext cx="1056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Le deleghe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11026066" y="5923050"/>
            <a:ext cx="1056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Strumenti</a:t>
            </a:r>
            <a:endParaRPr lang="it-IT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5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è il terzo settore?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1561" y="3042678"/>
            <a:ext cx="10754157" cy="3602566"/>
          </a:xfrm>
        </p:spPr>
        <p:txBody>
          <a:bodyPr vert="horz" lIns="91440" tIns="45720" rIns="91440" bIns="45720" rtlCol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4400" b="1" dirty="0" smtClean="0"/>
              <a:t>non distribuzione di utili</a:t>
            </a:r>
            <a:r>
              <a:rPr lang="it-IT" sz="4400" b="1" dirty="0"/>
              <a:t>, né in forma diretta né indiretta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4400" b="1" dirty="0" smtClean="0"/>
              <a:t>operanti in </a:t>
            </a:r>
            <a:r>
              <a:rPr lang="it-IT" sz="4400" b="1" dirty="0"/>
              <a:t>settori di </a:t>
            </a:r>
            <a:r>
              <a:rPr lang="it-IT" sz="4400" b="1" dirty="0" smtClean="0"/>
              <a:t>chiara utilità </a:t>
            </a:r>
            <a:r>
              <a:rPr lang="it-IT" sz="4400" b="1" dirty="0"/>
              <a:t>sociale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4400" b="1" dirty="0" smtClean="0"/>
              <a:t>con una chiara finalità di interesse generale (public o </a:t>
            </a:r>
            <a:r>
              <a:rPr lang="it-IT" sz="4400" b="1" dirty="0" err="1" smtClean="0"/>
              <a:t>mutual</a:t>
            </a:r>
            <a:r>
              <a:rPr lang="it-IT" sz="4400" b="1" dirty="0" smtClean="0"/>
              <a:t> benefit)</a:t>
            </a:r>
            <a:endParaRPr lang="it-IT" sz="4400" b="1" dirty="0"/>
          </a:p>
        </p:txBody>
      </p:sp>
      <p:sp>
        <p:nvSpPr>
          <p:cNvPr id="15" name="Rettangolo 14"/>
          <p:cNvSpPr/>
          <p:nvPr/>
        </p:nvSpPr>
        <p:spPr>
          <a:xfrm>
            <a:off x="353086" y="1596128"/>
            <a:ext cx="114526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dirty="0" smtClean="0"/>
              <a:t>Enti privati che perseguono statutariamente finalità civiche e solidaristiche individuate da:</a:t>
            </a:r>
          </a:p>
        </p:txBody>
      </p:sp>
      <p:sp>
        <p:nvSpPr>
          <p:cNvPr id="4" name="Ovale 3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1</a:t>
            </a:r>
          </a:p>
        </p:txBody>
      </p:sp>
    </p:spTree>
    <p:extLst>
      <p:ext uri="{BB962C8B-B14F-4D97-AF65-F5344CB8AC3E}">
        <p14:creationId xmlns:p14="http://schemas.microsoft.com/office/powerpoint/2010/main" val="361713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si vuole ottenere con la legge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3085" y="1964602"/>
            <a:ext cx="4253883" cy="4418091"/>
          </a:xfrm>
        </p:spPr>
        <p:txBody>
          <a:bodyPr>
            <a:noAutofit/>
          </a:bodyPr>
          <a:lstStyle/>
          <a:p>
            <a:pPr marL="361950" indent="-361950"/>
            <a:r>
              <a:rPr lang="it-IT" sz="5400" dirty="0" smtClean="0"/>
              <a:t>Riconoscere</a:t>
            </a:r>
          </a:p>
          <a:p>
            <a:pPr marL="361950" indent="-361950"/>
            <a:r>
              <a:rPr lang="it-IT" sz="5400" dirty="0" smtClean="0"/>
              <a:t>Garantire</a:t>
            </a:r>
          </a:p>
          <a:p>
            <a:pPr marL="361950" indent="-361950"/>
            <a:r>
              <a:rPr lang="it-IT" sz="5400" dirty="0" smtClean="0"/>
              <a:t>Favorire</a:t>
            </a:r>
          </a:p>
          <a:p>
            <a:pPr marL="361950" indent="-361950"/>
            <a:r>
              <a:rPr lang="it-IT" sz="5400" dirty="0" smtClean="0"/>
              <a:t>Semplificare</a:t>
            </a:r>
          </a:p>
          <a:p>
            <a:pPr marL="361950" indent="-361950"/>
            <a:r>
              <a:rPr lang="it-IT" sz="5400" dirty="0" smtClean="0"/>
              <a:t>Distinguere</a:t>
            </a:r>
          </a:p>
        </p:txBody>
      </p:sp>
      <p:sp>
        <p:nvSpPr>
          <p:cNvPr id="4" name="Ovale 3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2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5151420" y="2361188"/>
            <a:ext cx="6654298" cy="1532334"/>
          </a:xfrm>
          <a:prstGeom prst="round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800" i="1" dirty="0">
                <a:solidFill>
                  <a:schemeClr val="tx1"/>
                </a:solidFill>
              </a:rPr>
              <a:t>Nel DDL questo termine è riferito solo all’impresa sociale, va allargato anche </a:t>
            </a:r>
            <a:r>
              <a:rPr lang="it-IT" sz="2800" i="1" dirty="0" smtClean="0">
                <a:solidFill>
                  <a:schemeClr val="tx1"/>
                </a:solidFill>
              </a:rPr>
              <a:t>alle altre forme di terzo settore</a:t>
            </a:r>
            <a:endParaRPr lang="it-IT" sz="2800" i="1" dirty="0">
              <a:solidFill>
                <a:schemeClr val="tx1"/>
              </a:solidFill>
            </a:endParaRPr>
          </a:p>
        </p:txBody>
      </p:sp>
      <p:cxnSp>
        <p:nvCxnSpPr>
          <p:cNvPr id="7" name="Connettore 1 6"/>
          <p:cNvCxnSpPr>
            <a:stCxn id="5" idx="1"/>
          </p:cNvCxnSpPr>
          <p:nvPr/>
        </p:nvCxnSpPr>
        <p:spPr>
          <a:xfrm flipH="1">
            <a:off x="3449370" y="3127355"/>
            <a:ext cx="1702050" cy="159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arrotondato 7"/>
          <p:cNvSpPr/>
          <p:nvPr/>
        </p:nvSpPr>
        <p:spPr>
          <a:xfrm>
            <a:off x="5305331" y="4361079"/>
            <a:ext cx="6654298" cy="1532334"/>
          </a:xfrm>
          <a:prstGeom prst="round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800" i="1" dirty="0" smtClean="0">
                <a:solidFill>
                  <a:schemeClr val="tx1"/>
                </a:solidFill>
              </a:rPr>
              <a:t>ogni forma di terzo settore ha una sua specifica vocazione che va rispettata e resa complementare alle altre</a:t>
            </a:r>
            <a:endParaRPr lang="it-IT" sz="2800" i="1" dirty="0">
              <a:solidFill>
                <a:schemeClr val="tx1"/>
              </a:solidFill>
            </a:endParaRPr>
          </a:p>
        </p:txBody>
      </p:sp>
      <p:cxnSp>
        <p:nvCxnSpPr>
          <p:cNvPr id="9" name="Connettore 1 8"/>
          <p:cNvCxnSpPr>
            <a:stCxn id="8" idx="1"/>
          </p:cNvCxnSpPr>
          <p:nvPr/>
        </p:nvCxnSpPr>
        <p:spPr>
          <a:xfrm flipH="1">
            <a:off x="4046899" y="5127246"/>
            <a:ext cx="1258432" cy="766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29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revisione del libro primo del codice civile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6459" y="1656784"/>
            <a:ext cx="11389259" cy="487981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4400" b="1" dirty="0" smtClean="0"/>
              <a:t>più facile il riconoscimento della personalità giuridica (=&gt; dalla responsabilità illimitata alla responsabilità limitata) ma anche </a:t>
            </a:r>
            <a:r>
              <a:rPr lang="it-IT" sz="4400" b="1" dirty="0" smtClean="0"/>
              <a:t>maggiori </a:t>
            </a:r>
            <a:r>
              <a:rPr lang="it-IT" sz="4400" b="1" dirty="0" smtClean="0"/>
              <a:t>garanzie verso i terzi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4400" b="1" dirty="0" smtClean="0"/>
              <a:t>Tutelare i diritti degli associati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4400" b="1" dirty="0" smtClean="0"/>
              <a:t>Inquadrare in modo corretto associazioni e fondazioni che svolgono attività di impresa </a:t>
            </a:r>
          </a:p>
          <a:p>
            <a:endParaRPr lang="it-IT" sz="4400" b="1" dirty="0"/>
          </a:p>
        </p:txBody>
      </p:sp>
      <p:sp>
        <p:nvSpPr>
          <p:cNvPr id="4" name="Ovale 3"/>
          <p:cNvSpPr/>
          <p:nvPr/>
        </p:nvSpPr>
        <p:spPr>
          <a:xfrm>
            <a:off x="10954693" y="115661"/>
            <a:ext cx="1122631" cy="56687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Art. 3</a:t>
            </a:r>
          </a:p>
        </p:txBody>
      </p:sp>
    </p:spTree>
    <p:extLst>
      <p:ext uri="{BB962C8B-B14F-4D97-AF65-F5344CB8AC3E}">
        <p14:creationId xmlns:p14="http://schemas.microsoft.com/office/powerpoint/2010/main" val="1567072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3954</TotalTime>
  <Words>1280</Words>
  <Application>Microsoft Office PowerPoint</Application>
  <PresentationFormat>Widescreen</PresentationFormat>
  <Paragraphs>170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Tema di Office</vt:lpstr>
      <vt:lpstr>Il Disegno di Legge Delega</vt:lpstr>
      <vt:lpstr>Le fasi del percorso</vt:lpstr>
      <vt:lpstr>Alla fine del percorso</vt:lpstr>
      <vt:lpstr>Perché la legge delega</vt:lpstr>
      <vt:lpstr>Perché la legge delega</vt:lpstr>
      <vt:lpstr>Lo schema generale del provvedimento</vt:lpstr>
      <vt:lpstr>Cosa è il terzo settore?</vt:lpstr>
      <vt:lpstr>Cosa si vuole ottenere con la legge</vt:lpstr>
      <vt:lpstr>La revisione del libro primo del codice civile</vt:lpstr>
      <vt:lpstr>Il registro unico del Terzo settore</vt:lpstr>
      <vt:lpstr>Terzo settore e pubblica amministrazione</vt:lpstr>
      <vt:lpstr>Volontariato e associazioni di promozione sociale</vt:lpstr>
      <vt:lpstr>Centri di Servizio per il Volontariato: il DDL</vt:lpstr>
      <vt:lpstr>Centri di servizio: proposte</vt:lpstr>
      <vt:lpstr>Imprese sociali: come si interviene</vt:lpstr>
      <vt:lpstr>Cosa è l’impresa sociale: problemi aperti</vt:lpstr>
      <vt:lpstr>Vigilanza, monitoraggio e controllo</vt:lpstr>
      <vt:lpstr>Il Servizio Civile, per i giovani</vt:lpstr>
      <vt:lpstr>Misure di sostegno</vt:lpstr>
      <vt:lpstr>Sostegno specifico per imprese sociali</vt:lpstr>
      <vt:lpstr>Disposizioni finanziarie</vt:lpstr>
      <vt:lpstr>Conclusioni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Gianfranco Marocchi</dc:creator>
  <cp:lastModifiedBy>Gianfranco Marocchi</cp:lastModifiedBy>
  <cp:revision>182</cp:revision>
  <dcterms:created xsi:type="dcterms:W3CDTF">2015-04-26T06:11:47Z</dcterms:created>
  <dcterms:modified xsi:type="dcterms:W3CDTF">2015-06-08T12:26:18Z</dcterms:modified>
</cp:coreProperties>
</file>